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6" r:id="rId3"/>
    <p:sldId id="259" r:id="rId4"/>
    <p:sldId id="258" r:id="rId5"/>
    <p:sldId id="260" r:id="rId6"/>
    <p:sldId id="263" r:id="rId7"/>
    <p:sldId id="261"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13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9DC491F-2905-4F59-B2F5-8B18425D3CD9}" type="datetimeFigureOut">
              <a:rPr lang="en-US" smtClean="0"/>
              <a:t>7/17/2018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AF5E21-A7A0-4D3A-B5BA-C15258C1A22C}" type="slidenum">
              <a:rPr lang="en-US" smtClean="0"/>
              <a:t>‹#›</a:t>
            </a:fld>
            <a:endParaRPr lang="en-US"/>
          </a:p>
        </p:txBody>
      </p:sp>
    </p:spTree>
    <p:extLst>
      <p:ext uri="{BB962C8B-B14F-4D97-AF65-F5344CB8AC3E}">
        <p14:creationId xmlns:p14="http://schemas.microsoft.com/office/powerpoint/2010/main" val="35770799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69FB20-E54C-4536-8302-E5AF1F60B31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497FA14-B743-444F-810F-280F48CD30A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5B08343-1B9C-4D88-98DD-2A25AE3EBDB9}"/>
              </a:ext>
            </a:extLst>
          </p:cNvPr>
          <p:cNvSpPr>
            <a:spLocks noGrp="1"/>
          </p:cNvSpPr>
          <p:nvPr>
            <p:ph type="dt" sz="half" idx="10"/>
          </p:nvPr>
        </p:nvSpPr>
        <p:spPr/>
        <p:txBody>
          <a:bodyPr/>
          <a:lstStyle/>
          <a:p>
            <a:fld id="{1551A830-E16B-4F02-B1B0-E64A113D7B66}" type="datetime1">
              <a:rPr lang="en-US" smtClean="0"/>
              <a:t>7/17/2018</a:t>
            </a:fld>
            <a:endParaRPr lang="en-US"/>
          </a:p>
        </p:txBody>
      </p:sp>
      <p:sp>
        <p:nvSpPr>
          <p:cNvPr id="5" name="Footer Placeholder 4">
            <a:extLst>
              <a:ext uri="{FF2B5EF4-FFF2-40B4-BE49-F238E27FC236}">
                <a16:creationId xmlns:a16="http://schemas.microsoft.com/office/drawing/2014/main" id="{95105E1C-9FC4-4BD6-B383-99ACEA05B1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9C3450-71D6-4332-80B3-6C607B27DE31}"/>
              </a:ext>
            </a:extLst>
          </p:cNvPr>
          <p:cNvSpPr>
            <a:spLocks noGrp="1"/>
          </p:cNvSpPr>
          <p:nvPr>
            <p:ph type="sldNum" sz="quarter" idx="12"/>
          </p:nvPr>
        </p:nvSpPr>
        <p:spPr/>
        <p:txBody>
          <a:bodyPr/>
          <a:lstStyle/>
          <a:p>
            <a:fld id="{C7F0E492-46C6-4621-BE6E-F24C62B2727C}" type="slidenum">
              <a:rPr lang="en-US" smtClean="0"/>
              <a:t>‹#›</a:t>
            </a:fld>
            <a:endParaRPr lang="en-US"/>
          </a:p>
        </p:txBody>
      </p:sp>
    </p:spTree>
    <p:extLst>
      <p:ext uri="{BB962C8B-B14F-4D97-AF65-F5344CB8AC3E}">
        <p14:creationId xmlns:p14="http://schemas.microsoft.com/office/powerpoint/2010/main" val="381348828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D6FB-BEBF-4150-A04C-B6BE0CF9292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B0A1309-E071-4310-80C4-B05721166CE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9C2A26-FEBF-424F-91ED-759D44C925D6}"/>
              </a:ext>
            </a:extLst>
          </p:cNvPr>
          <p:cNvSpPr>
            <a:spLocks noGrp="1"/>
          </p:cNvSpPr>
          <p:nvPr>
            <p:ph type="dt" sz="half" idx="10"/>
          </p:nvPr>
        </p:nvSpPr>
        <p:spPr/>
        <p:txBody>
          <a:bodyPr/>
          <a:lstStyle/>
          <a:p>
            <a:fld id="{7485AF10-9469-4112-88A8-079ABF78F5A2}" type="datetime1">
              <a:rPr lang="en-US" smtClean="0"/>
              <a:t>7/17/2018</a:t>
            </a:fld>
            <a:endParaRPr lang="en-US"/>
          </a:p>
        </p:txBody>
      </p:sp>
      <p:sp>
        <p:nvSpPr>
          <p:cNvPr id="5" name="Footer Placeholder 4">
            <a:extLst>
              <a:ext uri="{FF2B5EF4-FFF2-40B4-BE49-F238E27FC236}">
                <a16:creationId xmlns:a16="http://schemas.microsoft.com/office/drawing/2014/main" id="{1507A103-06C1-42A7-9FA9-0C1F83F091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367983-6A76-492B-A484-E30A02A449B0}"/>
              </a:ext>
            </a:extLst>
          </p:cNvPr>
          <p:cNvSpPr>
            <a:spLocks noGrp="1"/>
          </p:cNvSpPr>
          <p:nvPr>
            <p:ph type="sldNum" sz="quarter" idx="12"/>
          </p:nvPr>
        </p:nvSpPr>
        <p:spPr/>
        <p:txBody>
          <a:bodyPr/>
          <a:lstStyle/>
          <a:p>
            <a:fld id="{C7F0E492-46C6-4621-BE6E-F24C62B2727C}" type="slidenum">
              <a:rPr lang="en-US" smtClean="0"/>
              <a:t>‹#›</a:t>
            </a:fld>
            <a:endParaRPr lang="en-US"/>
          </a:p>
        </p:txBody>
      </p:sp>
    </p:spTree>
    <p:extLst>
      <p:ext uri="{BB962C8B-B14F-4D97-AF65-F5344CB8AC3E}">
        <p14:creationId xmlns:p14="http://schemas.microsoft.com/office/powerpoint/2010/main" val="159132716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215AA84-8763-466A-8E2F-771465635B2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3440424-F910-4F89-9641-E8D17E3D548E}"/>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AAA11D3-427A-4C2F-A6C5-3A9BDAF4A85E}"/>
              </a:ext>
            </a:extLst>
          </p:cNvPr>
          <p:cNvSpPr>
            <a:spLocks noGrp="1"/>
          </p:cNvSpPr>
          <p:nvPr>
            <p:ph type="dt" sz="half" idx="10"/>
          </p:nvPr>
        </p:nvSpPr>
        <p:spPr/>
        <p:txBody>
          <a:bodyPr/>
          <a:lstStyle/>
          <a:p>
            <a:fld id="{22C40331-B991-4D7D-8CAD-27C6A2DAAFAC}" type="datetime1">
              <a:rPr lang="en-US" smtClean="0"/>
              <a:t>7/17/2018</a:t>
            </a:fld>
            <a:endParaRPr lang="en-US"/>
          </a:p>
        </p:txBody>
      </p:sp>
      <p:sp>
        <p:nvSpPr>
          <p:cNvPr id="5" name="Footer Placeholder 4">
            <a:extLst>
              <a:ext uri="{FF2B5EF4-FFF2-40B4-BE49-F238E27FC236}">
                <a16:creationId xmlns:a16="http://schemas.microsoft.com/office/drawing/2014/main" id="{8D594646-9B4C-4453-9E2F-FD8E1856D1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1B260A-F2A5-4A1B-A596-3E6CE448B7FC}"/>
              </a:ext>
            </a:extLst>
          </p:cNvPr>
          <p:cNvSpPr>
            <a:spLocks noGrp="1"/>
          </p:cNvSpPr>
          <p:nvPr>
            <p:ph type="sldNum" sz="quarter" idx="12"/>
          </p:nvPr>
        </p:nvSpPr>
        <p:spPr/>
        <p:txBody>
          <a:bodyPr/>
          <a:lstStyle/>
          <a:p>
            <a:fld id="{C7F0E492-46C6-4621-BE6E-F24C62B2727C}" type="slidenum">
              <a:rPr lang="en-US" smtClean="0"/>
              <a:t>‹#›</a:t>
            </a:fld>
            <a:endParaRPr lang="en-US"/>
          </a:p>
        </p:txBody>
      </p:sp>
    </p:spTree>
    <p:extLst>
      <p:ext uri="{BB962C8B-B14F-4D97-AF65-F5344CB8AC3E}">
        <p14:creationId xmlns:p14="http://schemas.microsoft.com/office/powerpoint/2010/main" val="51559810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F387C-D6FB-405E-A6C1-F986099C9B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06CC906-414A-4789-A023-08B9428EE7B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3A02C58-1CCD-40A6-B272-DF5A2F0E9D4F}"/>
              </a:ext>
            </a:extLst>
          </p:cNvPr>
          <p:cNvSpPr>
            <a:spLocks noGrp="1"/>
          </p:cNvSpPr>
          <p:nvPr>
            <p:ph type="dt" sz="half" idx="10"/>
          </p:nvPr>
        </p:nvSpPr>
        <p:spPr/>
        <p:txBody>
          <a:bodyPr/>
          <a:lstStyle/>
          <a:p>
            <a:fld id="{4321B08C-7C05-4E75-8978-A2A71392336A}" type="datetime1">
              <a:rPr lang="en-US" smtClean="0"/>
              <a:t>7/17/2018</a:t>
            </a:fld>
            <a:endParaRPr lang="en-US"/>
          </a:p>
        </p:txBody>
      </p:sp>
      <p:sp>
        <p:nvSpPr>
          <p:cNvPr id="5" name="Footer Placeholder 4">
            <a:extLst>
              <a:ext uri="{FF2B5EF4-FFF2-40B4-BE49-F238E27FC236}">
                <a16:creationId xmlns:a16="http://schemas.microsoft.com/office/drawing/2014/main" id="{63F7EB24-4FCC-472A-9003-F4961A26058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C31771B-D377-49EE-B566-7AD06C00B2BB}"/>
              </a:ext>
            </a:extLst>
          </p:cNvPr>
          <p:cNvSpPr>
            <a:spLocks noGrp="1"/>
          </p:cNvSpPr>
          <p:nvPr>
            <p:ph type="sldNum" sz="quarter" idx="12"/>
          </p:nvPr>
        </p:nvSpPr>
        <p:spPr/>
        <p:txBody>
          <a:bodyPr/>
          <a:lstStyle/>
          <a:p>
            <a:fld id="{C7F0E492-46C6-4621-BE6E-F24C62B2727C}" type="slidenum">
              <a:rPr lang="en-US" smtClean="0"/>
              <a:t>‹#›</a:t>
            </a:fld>
            <a:endParaRPr lang="en-US"/>
          </a:p>
        </p:txBody>
      </p:sp>
    </p:spTree>
    <p:extLst>
      <p:ext uri="{BB962C8B-B14F-4D97-AF65-F5344CB8AC3E}">
        <p14:creationId xmlns:p14="http://schemas.microsoft.com/office/powerpoint/2010/main" val="35364401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002397-60D3-455B-862C-7D1A777AA55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24C3D62-09D8-44D6-8F16-031B1FB026F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C7C2C57-07D1-4B62-855D-029909A78CB8}"/>
              </a:ext>
            </a:extLst>
          </p:cNvPr>
          <p:cNvSpPr>
            <a:spLocks noGrp="1"/>
          </p:cNvSpPr>
          <p:nvPr>
            <p:ph type="dt" sz="half" idx="10"/>
          </p:nvPr>
        </p:nvSpPr>
        <p:spPr/>
        <p:txBody>
          <a:bodyPr/>
          <a:lstStyle/>
          <a:p>
            <a:fld id="{74A40D56-742D-465E-85A4-9933948F9665}" type="datetime1">
              <a:rPr lang="en-US" smtClean="0"/>
              <a:t>7/17/2018</a:t>
            </a:fld>
            <a:endParaRPr lang="en-US"/>
          </a:p>
        </p:txBody>
      </p:sp>
      <p:sp>
        <p:nvSpPr>
          <p:cNvPr id="5" name="Footer Placeholder 4">
            <a:extLst>
              <a:ext uri="{FF2B5EF4-FFF2-40B4-BE49-F238E27FC236}">
                <a16:creationId xmlns:a16="http://schemas.microsoft.com/office/drawing/2014/main" id="{5C68E707-D4A6-4D82-B031-488B46BA67A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E7A0A7F-2291-4C8D-8BB5-4410C0158476}"/>
              </a:ext>
            </a:extLst>
          </p:cNvPr>
          <p:cNvSpPr>
            <a:spLocks noGrp="1"/>
          </p:cNvSpPr>
          <p:nvPr>
            <p:ph type="sldNum" sz="quarter" idx="12"/>
          </p:nvPr>
        </p:nvSpPr>
        <p:spPr/>
        <p:txBody>
          <a:bodyPr/>
          <a:lstStyle/>
          <a:p>
            <a:fld id="{C7F0E492-46C6-4621-BE6E-F24C62B2727C}" type="slidenum">
              <a:rPr lang="en-US" smtClean="0"/>
              <a:t>‹#›</a:t>
            </a:fld>
            <a:endParaRPr lang="en-US"/>
          </a:p>
        </p:txBody>
      </p:sp>
    </p:spTree>
    <p:extLst>
      <p:ext uri="{BB962C8B-B14F-4D97-AF65-F5344CB8AC3E}">
        <p14:creationId xmlns:p14="http://schemas.microsoft.com/office/powerpoint/2010/main" val="241979521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11D1B-4B2A-4A96-9340-97ECCFB0D0A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87C9A29-E33D-4821-AFD5-13A36CC7E3B1}"/>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DFD0C58-225B-402B-B2C8-F3E0F42E25F3}"/>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0D2A7BE3-4DC3-43E6-8050-8D6846448145}"/>
              </a:ext>
            </a:extLst>
          </p:cNvPr>
          <p:cNvSpPr>
            <a:spLocks noGrp="1"/>
          </p:cNvSpPr>
          <p:nvPr>
            <p:ph type="dt" sz="half" idx="10"/>
          </p:nvPr>
        </p:nvSpPr>
        <p:spPr/>
        <p:txBody>
          <a:bodyPr/>
          <a:lstStyle/>
          <a:p>
            <a:fld id="{3AC3D75E-5ED6-4BC1-ABF0-93EBBD5A582B}" type="datetime1">
              <a:rPr lang="en-US" smtClean="0"/>
              <a:t>7/17/2018</a:t>
            </a:fld>
            <a:endParaRPr lang="en-US"/>
          </a:p>
        </p:txBody>
      </p:sp>
      <p:sp>
        <p:nvSpPr>
          <p:cNvPr id="6" name="Footer Placeholder 5">
            <a:extLst>
              <a:ext uri="{FF2B5EF4-FFF2-40B4-BE49-F238E27FC236}">
                <a16:creationId xmlns:a16="http://schemas.microsoft.com/office/drawing/2014/main" id="{C1DB1D58-95A3-4508-B3E7-A6A4CF8588F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F520C7-C867-4543-8E85-E6AE31074C17}"/>
              </a:ext>
            </a:extLst>
          </p:cNvPr>
          <p:cNvSpPr>
            <a:spLocks noGrp="1"/>
          </p:cNvSpPr>
          <p:nvPr>
            <p:ph type="sldNum" sz="quarter" idx="12"/>
          </p:nvPr>
        </p:nvSpPr>
        <p:spPr/>
        <p:txBody>
          <a:bodyPr/>
          <a:lstStyle/>
          <a:p>
            <a:fld id="{C7F0E492-46C6-4621-BE6E-F24C62B2727C}" type="slidenum">
              <a:rPr lang="en-US" smtClean="0"/>
              <a:t>‹#›</a:t>
            </a:fld>
            <a:endParaRPr lang="en-US"/>
          </a:p>
        </p:txBody>
      </p:sp>
    </p:spTree>
    <p:extLst>
      <p:ext uri="{BB962C8B-B14F-4D97-AF65-F5344CB8AC3E}">
        <p14:creationId xmlns:p14="http://schemas.microsoft.com/office/powerpoint/2010/main" val="378683081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BF532-DB69-4AC9-BDF0-772692DADC5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966A8B-06AD-4658-8BAC-9365969A184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8470FCA-AF36-4E16-8859-A769C45C913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C379218-0233-4256-A2C1-DDBD05DECD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B0E1DB2-ECDF-404B-9BD6-0C10A5503297}"/>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73E9F8E-A353-4007-9F22-3BA4FE8C48FB}"/>
              </a:ext>
            </a:extLst>
          </p:cNvPr>
          <p:cNvSpPr>
            <a:spLocks noGrp="1"/>
          </p:cNvSpPr>
          <p:nvPr>
            <p:ph type="dt" sz="half" idx="10"/>
          </p:nvPr>
        </p:nvSpPr>
        <p:spPr/>
        <p:txBody>
          <a:bodyPr/>
          <a:lstStyle/>
          <a:p>
            <a:fld id="{48A3FA2A-8978-4583-A609-E6CF82800B5E}" type="datetime1">
              <a:rPr lang="en-US" smtClean="0"/>
              <a:t>7/17/2018</a:t>
            </a:fld>
            <a:endParaRPr lang="en-US"/>
          </a:p>
        </p:txBody>
      </p:sp>
      <p:sp>
        <p:nvSpPr>
          <p:cNvPr id="8" name="Footer Placeholder 7">
            <a:extLst>
              <a:ext uri="{FF2B5EF4-FFF2-40B4-BE49-F238E27FC236}">
                <a16:creationId xmlns:a16="http://schemas.microsoft.com/office/drawing/2014/main" id="{270090C7-143B-420A-B7CA-98137E277DF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BF08F61-9C6D-4D65-ADEF-9066C70A9FCE}"/>
              </a:ext>
            </a:extLst>
          </p:cNvPr>
          <p:cNvSpPr>
            <a:spLocks noGrp="1"/>
          </p:cNvSpPr>
          <p:nvPr>
            <p:ph type="sldNum" sz="quarter" idx="12"/>
          </p:nvPr>
        </p:nvSpPr>
        <p:spPr/>
        <p:txBody>
          <a:bodyPr/>
          <a:lstStyle/>
          <a:p>
            <a:fld id="{C7F0E492-46C6-4621-BE6E-F24C62B2727C}" type="slidenum">
              <a:rPr lang="en-US" smtClean="0"/>
              <a:t>‹#›</a:t>
            </a:fld>
            <a:endParaRPr lang="en-US"/>
          </a:p>
        </p:txBody>
      </p:sp>
    </p:spTree>
    <p:extLst>
      <p:ext uri="{BB962C8B-B14F-4D97-AF65-F5344CB8AC3E}">
        <p14:creationId xmlns:p14="http://schemas.microsoft.com/office/powerpoint/2010/main" val="226505057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23C79-DB41-45E2-BE2F-B71E5DE2C6D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4884C02-FD2B-4D55-8EA9-831C367045F7}"/>
              </a:ext>
            </a:extLst>
          </p:cNvPr>
          <p:cNvSpPr>
            <a:spLocks noGrp="1"/>
          </p:cNvSpPr>
          <p:nvPr>
            <p:ph type="dt" sz="half" idx="10"/>
          </p:nvPr>
        </p:nvSpPr>
        <p:spPr/>
        <p:txBody>
          <a:bodyPr/>
          <a:lstStyle/>
          <a:p>
            <a:fld id="{16223D58-22FF-4DB7-A4D8-1156D0B76F04}" type="datetime1">
              <a:rPr lang="en-US" smtClean="0"/>
              <a:t>7/17/2018</a:t>
            </a:fld>
            <a:endParaRPr lang="en-US"/>
          </a:p>
        </p:txBody>
      </p:sp>
      <p:sp>
        <p:nvSpPr>
          <p:cNvPr id="4" name="Footer Placeholder 3">
            <a:extLst>
              <a:ext uri="{FF2B5EF4-FFF2-40B4-BE49-F238E27FC236}">
                <a16:creationId xmlns:a16="http://schemas.microsoft.com/office/drawing/2014/main" id="{A0FA4B39-972E-46B2-860A-4A668F1B873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BCCEB06-CB7F-4697-9084-3F2253D8CC1E}"/>
              </a:ext>
            </a:extLst>
          </p:cNvPr>
          <p:cNvSpPr>
            <a:spLocks noGrp="1"/>
          </p:cNvSpPr>
          <p:nvPr>
            <p:ph type="sldNum" sz="quarter" idx="12"/>
          </p:nvPr>
        </p:nvSpPr>
        <p:spPr/>
        <p:txBody>
          <a:bodyPr/>
          <a:lstStyle/>
          <a:p>
            <a:fld id="{C7F0E492-46C6-4621-BE6E-F24C62B2727C}" type="slidenum">
              <a:rPr lang="en-US" smtClean="0"/>
              <a:t>‹#›</a:t>
            </a:fld>
            <a:endParaRPr lang="en-US"/>
          </a:p>
        </p:txBody>
      </p:sp>
    </p:spTree>
    <p:extLst>
      <p:ext uri="{BB962C8B-B14F-4D97-AF65-F5344CB8AC3E}">
        <p14:creationId xmlns:p14="http://schemas.microsoft.com/office/powerpoint/2010/main" val="79240200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AD0BDF8-7C55-4D7D-850D-88ABAD3CEC49}"/>
              </a:ext>
            </a:extLst>
          </p:cNvPr>
          <p:cNvSpPr>
            <a:spLocks noGrp="1"/>
          </p:cNvSpPr>
          <p:nvPr>
            <p:ph type="dt" sz="half" idx="10"/>
          </p:nvPr>
        </p:nvSpPr>
        <p:spPr/>
        <p:txBody>
          <a:bodyPr/>
          <a:lstStyle/>
          <a:p>
            <a:fld id="{9FAD2800-2FD4-413C-81A0-68174AAAB99A}" type="datetime1">
              <a:rPr lang="en-US" smtClean="0"/>
              <a:t>7/17/2018</a:t>
            </a:fld>
            <a:endParaRPr lang="en-US"/>
          </a:p>
        </p:txBody>
      </p:sp>
      <p:sp>
        <p:nvSpPr>
          <p:cNvPr id="3" name="Footer Placeholder 2">
            <a:extLst>
              <a:ext uri="{FF2B5EF4-FFF2-40B4-BE49-F238E27FC236}">
                <a16:creationId xmlns:a16="http://schemas.microsoft.com/office/drawing/2014/main" id="{AE9E535C-91DF-48B6-BDD9-F3FC5FCC30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755485A-7F9C-423E-A53E-6CB265BF82A3}"/>
              </a:ext>
            </a:extLst>
          </p:cNvPr>
          <p:cNvSpPr>
            <a:spLocks noGrp="1"/>
          </p:cNvSpPr>
          <p:nvPr>
            <p:ph type="sldNum" sz="quarter" idx="12"/>
          </p:nvPr>
        </p:nvSpPr>
        <p:spPr/>
        <p:txBody>
          <a:bodyPr/>
          <a:lstStyle/>
          <a:p>
            <a:fld id="{C7F0E492-46C6-4621-BE6E-F24C62B2727C}" type="slidenum">
              <a:rPr lang="en-US" smtClean="0"/>
              <a:t>‹#›</a:t>
            </a:fld>
            <a:endParaRPr lang="en-US"/>
          </a:p>
        </p:txBody>
      </p:sp>
    </p:spTree>
    <p:extLst>
      <p:ext uri="{BB962C8B-B14F-4D97-AF65-F5344CB8AC3E}">
        <p14:creationId xmlns:p14="http://schemas.microsoft.com/office/powerpoint/2010/main" val="230613198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CC2FFD-6704-4D46-BF66-226AD1EBE3C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EF48048-3305-422A-A3CD-5F3A8B0B869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05F0C4-ECEA-44EE-9C9D-1626DD1FF4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FC21B3C-AD4E-4A54-A606-A89C440AB77F}"/>
              </a:ext>
            </a:extLst>
          </p:cNvPr>
          <p:cNvSpPr>
            <a:spLocks noGrp="1"/>
          </p:cNvSpPr>
          <p:nvPr>
            <p:ph type="dt" sz="half" idx="10"/>
          </p:nvPr>
        </p:nvSpPr>
        <p:spPr/>
        <p:txBody>
          <a:bodyPr/>
          <a:lstStyle/>
          <a:p>
            <a:fld id="{AE4A4299-0BAD-4460-915E-69688BC07597}" type="datetime1">
              <a:rPr lang="en-US" smtClean="0"/>
              <a:t>7/17/2018</a:t>
            </a:fld>
            <a:endParaRPr lang="en-US"/>
          </a:p>
        </p:txBody>
      </p:sp>
      <p:sp>
        <p:nvSpPr>
          <p:cNvPr id="6" name="Footer Placeholder 5">
            <a:extLst>
              <a:ext uri="{FF2B5EF4-FFF2-40B4-BE49-F238E27FC236}">
                <a16:creationId xmlns:a16="http://schemas.microsoft.com/office/drawing/2014/main" id="{F079F577-A483-48C3-9AC8-12F09A2E65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0686195-F84C-4248-B088-B59110DE9E15}"/>
              </a:ext>
            </a:extLst>
          </p:cNvPr>
          <p:cNvSpPr>
            <a:spLocks noGrp="1"/>
          </p:cNvSpPr>
          <p:nvPr>
            <p:ph type="sldNum" sz="quarter" idx="12"/>
          </p:nvPr>
        </p:nvSpPr>
        <p:spPr/>
        <p:txBody>
          <a:bodyPr/>
          <a:lstStyle/>
          <a:p>
            <a:fld id="{C7F0E492-46C6-4621-BE6E-F24C62B2727C}" type="slidenum">
              <a:rPr lang="en-US" smtClean="0"/>
              <a:t>‹#›</a:t>
            </a:fld>
            <a:endParaRPr lang="en-US"/>
          </a:p>
        </p:txBody>
      </p:sp>
    </p:spTree>
    <p:extLst>
      <p:ext uri="{BB962C8B-B14F-4D97-AF65-F5344CB8AC3E}">
        <p14:creationId xmlns:p14="http://schemas.microsoft.com/office/powerpoint/2010/main" val="127195967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606390-3A60-48A4-9D8E-AB685AE5B3B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FF7734B-DD01-456D-A47C-F565A37A940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843F865-D6BD-48A7-B978-05DE2FD7D7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6BD5287-C0C0-487B-97D7-FA95735BE15D}"/>
              </a:ext>
            </a:extLst>
          </p:cNvPr>
          <p:cNvSpPr>
            <a:spLocks noGrp="1"/>
          </p:cNvSpPr>
          <p:nvPr>
            <p:ph type="dt" sz="half" idx="10"/>
          </p:nvPr>
        </p:nvSpPr>
        <p:spPr/>
        <p:txBody>
          <a:bodyPr/>
          <a:lstStyle/>
          <a:p>
            <a:fld id="{212C6930-1E36-4D70-8B3B-1D0B5EB20944}" type="datetime1">
              <a:rPr lang="en-US" smtClean="0"/>
              <a:t>7/17/2018</a:t>
            </a:fld>
            <a:endParaRPr lang="en-US"/>
          </a:p>
        </p:txBody>
      </p:sp>
      <p:sp>
        <p:nvSpPr>
          <p:cNvPr id="6" name="Footer Placeholder 5">
            <a:extLst>
              <a:ext uri="{FF2B5EF4-FFF2-40B4-BE49-F238E27FC236}">
                <a16:creationId xmlns:a16="http://schemas.microsoft.com/office/drawing/2014/main" id="{30EF2379-C5E9-46C9-9B5B-92AE94BCE44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99ACB59-BD2F-461A-AEC3-3A94A21F332F}"/>
              </a:ext>
            </a:extLst>
          </p:cNvPr>
          <p:cNvSpPr>
            <a:spLocks noGrp="1"/>
          </p:cNvSpPr>
          <p:nvPr>
            <p:ph type="sldNum" sz="quarter" idx="12"/>
          </p:nvPr>
        </p:nvSpPr>
        <p:spPr/>
        <p:txBody>
          <a:bodyPr/>
          <a:lstStyle/>
          <a:p>
            <a:fld id="{C7F0E492-46C6-4621-BE6E-F24C62B2727C}" type="slidenum">
              <a:rPr lang="en-US" smtClean="0"/>
              <a:t>‹#›</a:t>
            </a:fld>
            <a:endParaRPr lang="en-US"/>
          </a:p>
        </p:txBody>
      </p:sp>
    </p:spTree>
    <p:extLst>
      <p:ext uri="{BB962C8B-B14F-4D97-AF65-F5344CB8AC3E}">
        <p14:creationId xmlns:p14="http://schemas.microsoft.com/office/powerpoint/2010/main" val="34507179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84C848D-08EA-456F-884D-2E2229DB663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1FED822-319B-4017-8BA3-6774E2D60EB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84E89C-3B2A-4C51-9159-705B78B0AA1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A7BBCD-8FF3-4323-B2D0-13C661E9C4FE}" type="datetime1">
              <a:rPr lang="en-US" smtClean="0"/>
              <a:t>7/17/2018</a:t>
            </a:fld>
            <a:endParaRPr lang="en-US"/>
          </a:p>
        </p:txBody>
      </p:sp>
      <p:sp>
        <p:nvSpPr>
          <p:cNvPr id="5" name="Footer Placeholder 4">
            <a:extLst>
              <a:ext uri="{FF2B5EF4-FFF2-40B4-BE49-F238E27FC236}">
                <a16:creationId xmlns:a16="http://schemas.microsoft.com/office/drawing/2014/main" id="{05FD816F-CA68-4F57-A72B-24736C3307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7DD2C5B-B84A-450D-89F3-B2E6D1F2A62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F0E492-46C6-4621-BE6E-F24C62B2727C}" type="slidenum">
              <a:rPr lang="en-US" smtClean="0"/>
              <a:t>‹#›</a:t>
            </a:fld>
            <a:endParaRPr lang="en-US"/>
          </a:p>
        </p:txBody>
      </p:sp>
    </p:spTree>
    <p:extLst>
      <p:ext uri="{BB962C8B-B14F-4D97-AF65-F5344CB8AC3E}">
        <p14:creationId xmlns:p14="http://schemas.microsoft.com/office/powerpoint/2010/main" val="38484266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2D4128C-06E6-4229-A52B-15B85C629538}"/>
              </a:ext>
            </a:extLst>
          </p:cNvPr>
          <p:cNvSpPr txBox="1">
            <a:spLocks/>
          </p:cNvSpPr>
          <p:nvPr/>
        </p:nvSpPr>
        <p:spPr>
          <a:xfrm>
            <a:off x="1229490" y="1704108"/>
            <a:ext cx="5488632" cy="197907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dirty="0"/>
              <a:t>Work and Energy</a:t>
            </a:r>
          </a:p>
          <a:p>
            <a:pPr algn="ctr"/>
            <a:r>
              <a:rPr lang="en-US" dirty="0">
                <a:solidFill>
                  <a:srgbClr val="0070C0"/>
                </a:solidFill>
              </a:rPr>
              <a:t>Potential Energy</a:t>
            </a:r>
          </a:p>
          <a:p>
            <a:pPr algn="ctr"/>
            <a:r>
              <a:rPr lang="en-US" sz="3200" dirty="0">
                <a:solidFill>
                  <a:srgbClr val="0070C0"/>
                </a:solidFill>
              </a:rPr>
              <a:t>Practice Problems</a:t>
            </a:r>
          </a:p>
        </p:txBody>
      </p:sp>
      <p:sp>
        <p:nvSpPr>
          <p:cNvPr id="2" name="Slide Number Placeholder 1">
            <a:extLst>
              <a:ext uri="{FF2B5EF4-FFF2-40B4-BE49-F238E27FC236}">
                <a16:creationId xmlns:a16="http://schemas.microsoft.com/office/drawing/2014/main" id="{38EA80EF-8F3E-415B-BE5E-FC118C8A7D12}"/>
              </a:ext>
            </a:extLst>
          </p:cNvPr>
          <p:cNvSpPr>
            <a:spLocks noGrp="1"/>
          </p:cNvSpPr>
          <p:nvPr>
            <p:ph type="sldNum" sz="quarter" idx="12"/>
          </p:nvPr>
        </p:nvSpPr>
        <p:spPr/>
        <p:txBody>
          <a:bodyPr/>
          <a:lstStyle/>
          <a:p>
            <a:fld id="{BEFEF67C-630D-4E60-B267-8E1B0514C76F}" type="slidenum">
              <a:rPr lang="en-US" smtClean="0"/>
              <a:t>1</a:t>
            </a:fld>
            <a:endParaRPr lang="en-US"/>
          </a:p>
        </p:txBody>
      </p:sp>
      <p:pic>
        <p:nvPicPr>
          <p:cNvPr id="6" name="Picture 5">
            <a:extLst>
              <a:ext uri="{FF2B5EF4-FFF2-40B4-BE49-F238E27FC236}">
                <a16:creationId xmlns:a16="http://schemas.microsoft.com/office/drawing/2014/main" id="{4711A67B-C584-4F3D-973E-D513DCE92C60}"/>
              </a:ext>
            </a:extLst>
          </p:cNvPr>
          <p:cNvPicPr>
            <a:picLocks noChangeAspect="1"/>
          </p:cNvPicPr>
          <p:nvPr/>
        </p:nvPicPr>
        <p:blipFill>
          <a:blip r:embed="rId2" cstate="screen">
            <a:extLst>
              <a:ext uri="{BEBA8EAE-BF5A-486C-A8C5-ECC9F3942E4B}">
                <a14:imgProps xmlns:a14="http://schemas.microsoft.com/office/drawing/2010/main">
                  <a14:imgLayer r:embed="rId3">
                    <a14:imgEffect>
                      <a14:backgroundRemoval t="10000" b="90000" l="10000" r="90000"/>
                    </a14:imgEffect>
                  </a14:imgLayer>
                </a14:imgProps>
              </a:ext>
              <a:ext uri="{28A0092B-C50C-407E-A947-70E740481C1C}">
                <a14:useLocalDpi xmlns:a14="http://schemas.microsoft.com/office/drawing/2010/main"/>
              </a:ext>
            </a:extLst>
          </a:blip>
          <a:stretch>
            <a:fillRect/>
          </a:stretch>
        </p:blipFill>
        <p:spPr>
          <a:xfrm>
            <a:off x="6891977" y="1701388"/>
            <a:ext cx="4603337" cy="3452504"/>
          </a:xfrm>
          <a:prstGeom prst="rect">
            <a:avLst/>
          </a:prstGeom>
        </p:spPr>
      </p:pic>
      <p:sp>
        <p:nvSpPr>
          <p:cNvPr id="7" name="TextBox 7">
            <a:extLst>
              <a:ext uri="{FF2B5EF4-FFF2-40B4-BE49-F238E27FC236}">
                <a16:creationId xmlns:a16="http://schemas.microsoft.com/office/drawing/2014/main" id="{BB4DEFD5-321B-4E29-831A-10E6E66242B0}"/>
              </a:ext>
            </a:extLst>
          </p:cNvPr>
          <p:cNvSpPr txBox="1"/>
          <p:nvPr/>
        </p:nvSpPr>
        <p:spPr>
          <a:xfrm>
            <a:off x="2318187" y="4337401"/>
            <a:ext cx="3311237" cy="95410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2800" b="1" dirty="0" err="1"/>
              <a:t>LabRat</a:t>
            </a:r>
            <a:r>
              <a:rPr lang="en-US" sz="2800" b="1" dirty="0"/>
              <a:t> Scientific</a:t>
            </a:r>
          </a:p>
          <a:p>
            <a:pPr algn="ctr"/>
            <a:r>
              <a:rPr lang="en-US" sz="2800" b="1" dirty="0"/>
              <a:t>© 2018</a:t>
            </a:r>
          </a:p>
        </p:txBody>
      </p:sp>
    </p:spTree>
    <p:extLst>
      <p:ext uri="{BB962C8B-B14F-4D97-AF65-F5344CB8AC3E}">
        <p14:creationId xmlns:p14="http://schemas.microsoft.com/office/powerpoint/2010/main" val="41513742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DBAC3ED4-0087-4195-8EEC-59D823A63AF7}"/>
              </a:ext>
            </a:extLst>
          </p:cNvPr>
          <p:cNvSpPr txBox="1"/>
          <p:nvPr/>
        </p:nvSpPr>
        <p:spPr>
          <a:xfrm>
            <a:off x="1856509" y="333472"/>
            <a:ext cx="8506691" cy="830997"/>
          </a:xfrm>
          <a:prstGeom prst="rect">
            <a:avLst/>
          </a:prstGeom>
          <a:noFill/>
        </p:spPr>
        <p:txBody>
          <a:bodyPr wrap="square" rtlCol="0">
            <a:spAutoFit/>
          </a:bodyPr>
          <a:lstStyle/>
          <a:p>
            <a:r>
              <a:rPr lang="en-US" sz="2400" dirty="0">
                <a:solidFill>
                  <a:srgbClr val="0070C0"/>
                </a:solidFill>
              </a:rPr>
              <a:t>Calculate the gravitational potential energy (relative to the ground) of the load being held by the crane. </a:t>
            </a:r>
          </a:p>
        </p:txBody>
      </p:sp>
      <p:pic>
        <p:nvPicPr>
          <p:cNvPr id="6" name="Picture 5">
            <a:extLst>
              <a:ext uri="{FF2B5EF4-FFF2-40B4-BE49-F238E27FC236}">
                <a16:creationId xmlns:a16="http://schemas.microsoft.com/office/drawing/2014/main" id="{4BBEB863-2333-483C-9FF0-253125A78762}"/>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1856509" y="2111238"/>
            <a:ext cx="4771571" cy="4095598"/>
          </a:xfrm>
          <a:prstGeom prst="rect">
            <a:avLst/>
          </a:prstGeom>
        </p:spPr>
      </p:pic>
      <p:sp>
        <p:nvSpPr>
          <p:cNvPr id="7" name="TextBox 6">
            <a:extLst>
              <a:ext uri="{FF2B5EF4-FFF2-40B4-BE49-F238E27FC236}">
                <a16:creationId xmlns:a16="http://schemas.microsoft.com/office/drawing/2014/main" id="{B5F36705-F106-43D5-947B-8F23D3EB8925}"/>
              </a:ext>
            </a:extLst>
          </p:cNvPr>
          <p:cNvSpPr txBox="1"/>
          <p:nvPr/>
        </p:nvSpPr>
        <p:spPr>
          <a:xfrm>
            <a:off x="7300686" y="3614057"/>
            <a:ext cx="3062514" cy="400110"/>
          </a:xfrm>
          <a:prstGeom prst="rect">
            <a:avLst/>
          </a:prstGeom>
          <a:noFill/>
        </p:spPr>
        <p:txBody>
          <a:bodyPr wrap="square" rtlCol="0">
            <a:spAutoFit/>
          </a:bodyPr>
          <a:lstStyle/>
          <a:p>
            <a:r>
              <a:rPr lang="en-US" sz="2000" dirty="0"/>
              <a:t>Mass of Load  =  2,000 kg</a:t>
            </a:r>
          </a:p>
        </p:txBody>
      </p:sp>
      <p:cxnSp>
        <p:nvCxnSpPr>
          <p:cNvPr id="10" name="Straight Connector 9">
            <a:extLst>
              <a:ext uri="{FF2B5EF4-FFF2-40B4-BE49-F238E27FC236}">
                <a16:creationId xmlns:a16="http://schemas.microsoft.com/office/drawing/2014/main" id="{067CA6A9-9AF3-46DD-8F6E-819BAC65133D}"/>
              </a:ext>
            </a:extLst>
          </p:cNvPr>
          <p:cNvCxnSpPr/>
          <p:nvPr/>
        </p:nvCxnSpPr>
        <p:spPr>
          <a:xfrm>
            <a:off x="498764" y="6206836"/>
            <a:ext cx="10196945" cy="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5AF3311D-9DFD-491C-9749-A8CBD49804DB}"/>
              </a:ext>
            </a:extLst>
          </p:cNvPr>
          <p:cNvCxnSpPr/>
          <p:nvPr/>
        </p:nvCxnSpPr>
        <p:spPr>
          <a:xfrm>
            <a:off x="6096000" y="4014167"/>
            <a:ext cx="0" cy="2192669"/>
          </a:xfrm>
          <a:prstGeom prst="straightConnector1">
            <a:avLst/>
          </a:prstGeom>
          <a:ln w="38100">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8" name="TextBox 7">
            <a:extLst>
              <a:ext uri="{FF2B5EF4-FFF2-40B4-BE49-F238E27FC236}">
                <a16:creationId xmlns:a16="http://schemas.microsoft.com/office/drawing/2014/main" id="{37C8E953-0A15-4C31-8180-FC161ABB9A02}"/>
              </a:ext>
            </a:extLst>
          </p:cNvPr>
          <p:cNvSpPr txBox="1"/>
          <p:nvPr/>
        </p:nvSpPr>
        <p:spPr>
          <a:xfrm>
            <a:off x="5566229" y="4855028"/>
            <a:ext cx="1061851" cy="400110"/>
          </a:xfrm>
          <a:prstGeom prst="rect">
            <a:avLst/>
          </a:prstGeom>
          <a:solidFill>
            <a:schemeClr val="bg1"/>
          </a:solidFill>
        </p:spPr>
        <p:txBody>
          <a:bodyPr wrap="square" rtlCol="0">
            <a:spAutoFit/>
          </a:bodyPr>
          <a:lstStyle/>
          <a:p>
            <a:pPr algn="ctr"/>
            <a:r>
              <a:rPr lang="en-US" sz="2000" dirty="0"/>
              <a:t>4.0 m</a:t>
            </a:r>
          </a:p>
        </p:txBody>
      </p:sp>
      <p:sp>
        <p:nvSpPr>
          <p:cNvPr id="13" name="Slide Number Placeholder 12">
            <a:extLst>
              <a:ext uri="{FF2B5EF4-FFF2-40B4-BE49-F238E27FC236}">
                <a16:creationId xmlns:a16="http://schemas.microsoft.com/office/drawing/2014/main" id="{CAFB0A81-6D05-4E12-827F-322E568A0067}"/>
              </a:ext>
            </a:extLst>
          </p:cNvPr>
          <p:cNvSpPr>
            <a:spLocks noGrp="1"/>
          </p:cNvSpPr>
          <p:nvPr>
            <p:ph type="sldNum" sz="quarter" idx="12"/>
          </p:nvPr>
        </p:nvSpPr>
        <p:spPr/>
        <p:txBody>
          <a:bodyPr/>
          <a:lstStyle/>
          <a:p>
            <a:fld id="{C7F0E492-46C6-4621-BE6E-F24C62B2727C}" type="slidenum">
              <a:rPr lang="en-US" smtClean="0"/>
              <a:t>2</a:t>
            </a:fld>
            <a:endParaRPr lang="en-US"/>
          </a:p>
        </p:txBody>
      </p:sp>
    </p:spTree>
    <p:extLst>
      <p:ext uri="{BB962C8B-B14F-4D97-AF65-F5344CB8AC3E}">
        <p14:creationId xmlns:p14="http://schemas.microsoft.com/office/powerpoint/2010/main" val="248176233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8D1516A-70ED-41DB-956C-3D9CA9A0AFDB}"/>
              </a:ext>
            </a:extLst>
          </p:cNvPr>
          <p:cNvSpPr txBox="1"/>
          <p:nvPr/>
        </p:nvSpPr>
        <p:spPr>
          <a:xfrm>
            <a:off x="1937657" y="1395349"/>
            <a:ext cx="8316686" cy="2523768"/>
          </a:xfrm>
          <a:prstGeom prst="rect">
            <a:avLst/>
          </a:prstGeom>
          <a:noFill/>
        </p:spPr>
        <p:txBody>
          <a:bodyPr wrap="square" rtlCol="0">
            <a:spAutoFit/>
          </a:bodyPr>
          <a:lstStyle/>
          <a:p>
            <a:r>
              <a:rPr lang="en-US" sz="2800" dirty="0"/>
              <a:t>Gravitational PE   =   Mass   *   Gravity Accel   *   Height</a:t>
            </a:r>
          </a:p>
          <a:p>
            <a:endParaRPr lang="en-US" sz="2800" dirty="0"/>
          </a:p>
          <a:p>
            <a:r>
              <a:rPr lang="en-US" sz="2800" dirty="0"/>
              <a:t>		         =   2,000 kg   *   9.8  m/sec</a:t>
            </a:r>
            <a:r>
              <a:rPr lang="en-US" sz="2800" baseline="30000" dirty="0"/>
              <a:t>2 </a:t>
            </a:r>
            <a:r>
              <a:rPr lang="en-US" sz="2800" dirty="0"/>
              <a:t>  *  4.0 m </a:t>
            </a:r>
          </a:p>
          <a:p>
            <a:endParaRPr lang="en-US" sz="2800" dirty="0"/>
          </a:p>
          <a:p>
            <a:r>
              <a:rPr lang="en-US" sz="2800" dirty="0"/>
              <a:t>		         =   </a:t>
            </a:r>
            <a:r>
              <a:rPr lang="en-US" sz="2800" b="1" dirty="0"/>
              <a:t>78,400 N*m</a:t>
            </a:r>
            <a:r>
              <a:rPr lang="en-US" sz="2800" dirty="0"/>
              <a:t>  </a:t>
            </a:r>
          </a:p>
          <a:p>
            <a:endParaRPr lang="en-US" dirty="0"/>
          </a:p>
        </p:txBody>
      </p:sp>
      <p:sp>
        <p:nvSpPr>
          <p:cNvPr id="3" name="Slide Number Placeholder 2">
            <a:extLst>
              <a:ext uri="{FF2B5EF4-FFF2-40B4-BE49-F238E27FC236}">
                <a16:creationId xmlns:a16="http://schemas.microsoft.com/office/drawing/2014/main" id="{78B94709-0A1F-4859-9B3B-66D5EC4107F5}"/>
              </a:ext>
            </a:extLst>
          </p:cNvPr>
          <p:cNvSpPr>
            <a:spLocks noGrp="1"/>
          </p:cNvSpPr>
          <p:nvPr>
            <p:ph type="sldNum" sz="quarter" idx="12"/>
          </p:nvPr>
        </p:nvSpPr>
        <p:spPr/>
        <p:txBody>
          <a:bodyPr/>
          <a:lstStyle/>
          <a:p>
            <a:fld id="{C7F0E492-46C6-4621-BE6E-F24C62B2727C}" type="slidenum">
              <a:rPr lang="en-US" smtClean="0"/>
              <a:t>3</a:t>
            </a:fld>
            <a:endParaRPr lang="en-US"/>
          </a:p>
        </p:txBody>
      </p:sp>
    </p:spTree>
    <p:extLst>
      <p:ext uri="{BB962C8B-B14F-4D97-AF65-F5344CB8AC3E}">
        <p14:creationId xmlns:p14="http://schemas.microsoft.com/office/powerpoint/2010/main" val="192389722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F2545D40-C3EB-4D63-AB4D-1F1BA0C9AFFA}"/>
              </a:ext>
            </a:extLst>
          </p:cNvPr>
          <p:cNvSpPr txBox="1"/>
          <p:nvPr/>
        </p:nvSpPr>
        <p:spPr>
          <a:xfrm>
            <a:off x="915972" y="321283"/>
            <a:ext cx="9986320" cy="830997"/>
          </a:xfrm>
          <a:prstGeom prst="rect">
            <a:avLst/>
          </a:prstGeom>
          <a:noFill/>
        </p:spPr>
        <p:txBody>
          <a:bodyPr wrap="square" rtlCol="0">
            <a:spAutoFit/>
          </a:bodyPr>
          <a:lstStyle/>
          <a:p>
            <a:r>
              <a:rPr lang="en-US" sz="2400" dirty="0">
                <a:solidFill>
                  <a:srgbClr val="0070C0"/>
                </a:solidFill>
              </a:rPr>
              <a:t>If the crane from Problem 1 lowers the load at a constant acceleration of 0.5 G, how much work will the crane do?  Is the work positive or negative?</a:t>
            </a:r>
          </a:p>
        </p:txBody>
      </p:sp>
      <p:grpSp>
        <p:nvGrpSpPr>
          <p:cNvPr id="4" name="Group 3">
            <a:extLst>
              <a:ext uri="{FF2B5EF4-FFF2-40B4-BE49-F238E27FC236}">
                <a16:creationId xmlns:a16="http://schemas.microsoft.com/office/drawing/2014/main" id="{39FF4784-F688-4A1D-9B2F-2D872E193D8F}"/>
              </a:ext>
            </a:extLst>
          </p:cNvPr>
          <p:cNvGrpSpPr/>
          <p:nvPr/>
        </p:nvGrpSpPr>
        <p:grpSpPr>
          <a:xfrm>
            <a:off x="1019635" y="1555535"/>
            <a:ext cx="10257965" cy="4228994"/>
            <a:chOff x="1019635" y="1652520"/>
            <a:chExt cx="10257965" cy="4228994"/>
          </a:xfrm>
        </p:grpSpPr>
        <p:sp>
          <p:nvSpPr>
            <p:cNvPr id="3" name="TextBox 2">
              <a:extLst>
                <a:ext uri="{FF2B5EF4-FFF2-40B4-BE49-F238E27FC236}">
                  <a16:creationId xmlns:a16="http://schemas.microsoft.com/office/drawing/2014/main" id="{9E873649-BB7F-4974-9C17-22185B73EF02}"/>
                </a:ext>
              </a:extLst>
            </p:cNvPr>
            <p:cNvSpPr txBox="1"/>
            <p:nvPr/>
          </p:nvSpPr>
          <p:spPr>
            <a:xfrm>
              <a:off x="1019635" y="1652520"/>
              <a:ext cx="9778994" cy="830997"/>
            </a:xfrm>
            <a:prstGeom prst="rect">
              <a:avLst/>
            </a:prstGeom>
            <a:noFill/>
          </p:spPr>
          <p:txBody>
            <a:bodyPr wrap="square" rtlCol="0">
              <a:spAutoFit/>
            </a:bodyPr>
            <a:lstStyle/>
            <a:p>
              <a:r>
                <a:rPr lang="en-US" sz="2400" dirty="0"/>
                <a:t>We first must look at the Free Body Diagram to determine the forces involved:</a:t>
              </a:r>
            </a:p>
          </p:txBody>
        </p:sp>
        <p:sp>
          <p:nvSpPr>
            <p:cNvPr id="5" name="Rectangle: Rounded Corners 4">
              <a:extLst>
                <a:ext uri="{FF2B5EF4-FFF2-40B4-BE49-F238E27FC236}">
                  <a16:creationId xmlns:a16="http://schemas.microsoft.com/office/drawing/2014/main" id="{92F310C4-11B5-456D-A4B1-E99CB08783D7}"/>
                </a:ext>
              </a:extLst>
            </p:cNvPr>
            <p:cNvSpPr/>
            <p:nvPr/>
          </p:nvSpPr>
          <p:spPr>
            <a:xfrm>
              <a:off x="4571997" y="4484914"/>
              <a:ext cx="2467428" cy="6567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a:extLst>
                <a:ext uri="{FF2B5EF4-FFF2-40B4-BE49-F238E27FC236}">
                  <a16:creationId xmlns:a16="http://schemas.microsoft.com/office/drawing/2014/main" id="{F2F8D27A-104E-4DA6-B691-E831FAECB518}"/>
                </a:ext>
              </a:extLst>
            </p:cNvPr>
            <p:cNvCxnSpPr>
              <a:cxnSpLocks/>
            </p:cNvCxnSpPr>
            <p:nvPr/>
          </p:nvCxnSpPr>
          <p:spPr>
            <a:xfrm flipH="1" flipV="1">
              <a:off x="5791197" y="3918855"/>
              <a:ext cx="14514" cy="696686"/>
            </a:xfrm>
            <a:prstGeom prst="straightConnector1">
              <a:avLst/>
            </a:prstGeom>
            <a:ln w="1016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3AAA3304-D1C3-4F2E-AB4F-FCFB99E0353E}"/>
                </a:ext>
              </a:extLst>
            </p:cNvPr>
            <p:cNvCxnSpPr>
              <a:cxnSpLocks/>
            </p:cNvCxnSpPr>
            <p:nvPr/>
          </p:nvCxnSpPr>
          <p:spPr>
            <a:xfrm flipH="1">
              <a:off x="5783943" y="5000162"/>
              <a:ext cx="14514" cy="696686"/>
            </a:xfrm>
            <a:prstGeom prst="straightConnector1">
              <a:avLst/>
            </a:prstGeom>
            <a:ln w="1016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713FDCAE-1099-4023-BDC2-281DD863FD81}"/>
                </a:ext>
              </a:extLst>
            </p:cNvPr>
            <p:cNvSpPr txBox="1"/>
            <p:nvPr/>
          </p:nvSpPr>
          <p:spPr>
            <a:xfrm>
              <a:off x="6183083" y="3586539"/>
              <a:ext cx="2656114" cy="646331"/>
            </a:xfrm>
            <a:prstGeom prst="rect">
              <a:avLst/>
            </a:prstGeom>
            <a:noFill/>
          </p:spPr>
          <p:txBody>
            <a:bodyPr wrap="square" rtlCol="0">
              <a:spAutoFit/>
            </a:bodyPr>
            <a:lstStyle/>
            <a:p>
              <a:r>
                <a:rPr lang="en-US" dirty="0"/>
                <a:t>Cable Tension (force being applied by the crane)</a:t>
              </a:r>
            </a:p>
          </p:txBody>
        </p:sp>
        <p:sp>
          <p:nvSpPr>
            <p:cNvPr id="10" name="TextBox 9">
              <a:extLst>
                <a:ext uri="{FF2B5EF4-FFF2-40B4-BE49-F238E27FC236}">
                  <a16:creationId xmlns:a16="http://schemas.microsoft.com/office/drawing/2014/main" id="{72C11506-8731-40A2-A94B-0A0DBC7FC09D}"/>
                </a:ext>
              </a:extLst>
            </p:cNvPr>
            <p:cNvSpPr txBox="1"/>
            <p:nvPr/>
          </p:nvSpPr>
          <p:spPr>
            <a:xfrm>
              <a:off x="6175827" y="5495169"/>
              <a:ext cx="2656114" cy="369332"/>
            </a:xfrm>
            <a:prstGeom prst="rect">
              <a:avLst/>
            </a:prstGeom>
            <a:noFill/>
          </p:spPr>
          <p:txBody>
            <a:bodyPr wrap="square" rtlCol="0">
              <a:spAutoFit/>
            </a:bodyPr>
            <a:lstStyle/>
            <a:p>
              <a:r>
                <a:rPr lang="en-US" dirty="0"/>
                <a:t>Weight of the load</a:t>
              </a:r>
            </a:p>
          </p:txBody>
        </p:sp>
        <p:sp>
          <p:nvSpPr>
            <p:cNvPr id="12" name="TextBox 11">
              <a:extLst>
                <a:ext uri="{FF2B5EF4-FFF2-40B4-BE49-F238E27FC236}">
                  <a16:creationId xmlns:a16="http://schemas.microsoft.com/office/drawing/2014/main" id="{E696681A-5877-425E-894F-A590F9CADDC5}"/>
                </a:ext>
              </a:extLst>
            </p:cNvPr>
            <p:cNvSpPr txBox="1"/>
            <p:nvPr/>
          </p:nvSpPr>
          <p:spPr>
            <a:xfrm>
              <a:off x="1019635" y="2653001"/>
              <a:ext cx="10257965" cy="461665"/>
            </a:xfrm>
            <a:prstGeom prst="rect">
              <a:avLst/>
            </a:prstGeom>
            <a:noFill/>
          </p:spPr>
          <p:txBody>
            <a:bodyPr wrap="square" rtlCol="0">
              <a:spAutoFit/>
            </a:bodyPr>
            <a:lstStyle/>
            <a:p>
              <a:r>
                <a:rPr lang="en-US" sz="2400" dirty="0"/>
                <a:t>The downward force is:	Force  =  2,000 kg  *  9.8 m/sec2   =   19,600 N   </a:t>
              </a:r>
              <a:endParaRPr lang="en-US" dirty="0"/>
            </a:p>
          </p:txBody>
        </p:sp>
        <p:sp>
          <p:nvSpPr>
            <p:cNvPr id="13" name="TextBox 12">
              <a:extLst>
                <a:ext uri="{FF2B5EF4-FFF2-40B4-BE49-F238E27FC236}">
                  <a16:creationId xmlns:a16="http://schemas.microsoft.com/office/drawing/2014/main" id="{B96FAFC5-1427-49AA-885C-861B9CBB8A84}"/>
                </a:ext>
              </a:extLst>
            </p:cNvPr>
            <p:cNvSpPr txBox="1"/>
            <p:nvPr/>
          </p:nvSpPr>
          <p:spPr>
            <a:xfrm>
              <a:off x="4291610" y="5512182"/>
              <a:ext cx="1303648" cy="369332"/>
            </a:xfrm>
            <a:prstGeom prst="rect">
              <a:avLst/>
            </a:prstGeom>
            <a:noFill/>
          </p:spPr>
          <p:txBody>
            <a:bodyPr wrap="square" rtlCol="0">
              <a:spAutoFit/>
            </a:bodyPr>
            <a:lstStyle/>
            <a:p>
              <a:r>
                <a:rPr lang="en-US" b="1" dirty="0"/>
                <a:t> 19,600 N</a:t>
              </a:r>
            </a:p>
          </p:txBody>
        </p:sp>
        <p:sp>
          <p:nvSpPr>
            <p:cNvPr id="14" name="TextBox 13">
              <a:extLst>
                <a:ext uri="{FF2B5EF4-FFF2-40B4-BE49-F238E27FC236}">
                  <a16:creationId xmlns:a16="http://schemas.microsoft.com/office/drawing/2014/main" id="{11E01909-4222-4FBE-AFF1-AAA699D6834F}"/>
                </a:ext>
              </a:extLst>
            </p:cNvPr>
            <p:cNvSpPr txBox="1"/>
            <p:nvPr/>
          </p:nvSpPr>
          <p:spPr>
            <a:xfrm>
              <a:off x="4291610" y="3725038"/>
              <a:ext cx="1303648" cy="369332"/>
            </a:xfrm>
            <a:prstGeom prst="rect">
              <a:avLst/>
            </a:prstGeom>
            <a:noFill/>
          </p:spPr>
          <p:txBody>
            <a:bodyPr wrap="square" rtlCol="0">
              <a:spAutoFit/>
            </a:bodyPr>
            <a:lstStyle/>
            <a:p>
              <a:r>
                <a:rPr lang="en-US" b="1" dirty="0"/>
                <a:t>Unknown</a:t>
              </a:r>
            </a:p>
          </p:txBody>
        </p:sp>
      </p:grpSp>
      <p:sp>
        <p:nvSpPr>
          <p:cNvPr id="15" name="Slide Number Placeholder 14">
            <a:extLst>
              <a:ext uri="{FF2B5EF4-FFF2-40B4-BE49-F238E27FC236}">
                <a16:creationId xmlns:a16="http://schemas.microsoft.com/office/drawing/2014/main" id="{DA2B8E33-6CE7-428F-82EA-3F0ADD70B4B1}"/>
              </a:ext>
            </a:extLst>
          </p:cNvPr>
          <p:cNvSpPr>
            <a:spLocks noGrp="1"/>
          </p:cNvSpPr>
          <p:nvPr>
            <p:ph type="sldNum" sz="quarter" idx="12"/>
          </p:nvPr>
        </p:nvSpPr>
        <p:spPr/>
        <p:txBody>
          <a:bodyPr/>
          <a:lstStyle/>
          <a:p>
            <a:fld id="{C7F0E492-46C6-4621-BE6E-F24C62B2727C}" type="slidenum">
              <a:rPr lang="en-US" smtClean="0"/>
              <a:t>4</a:t>
            </a:fld>
            <a:endParaRPr lang="en-US"/>
          </a:p>
        </p:txBody>
      </p:sp>
    </p:spTree>
    <p:extLst>
      <p:ext uri="{BB962C8B-B14F-4D97-AF65-F5344CB8AC3E}">
        <p14:creationId xmlns:p14="http://schemas.microsoft.com/office/powerpoint/2010/main" val="358674338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66D96F9-2B3D-42B6-A5BF-C68D2D390130}"/>
              </a:ext>
            </a:extLst>
          </p:cNvPr>
          <p:cNvSpPr txBox="1"/>
          <p:nvPr/>
        </p:nvSpPr>
        <p:spPr>
          <a:xfrm>
            <a:off x="928255" y="305068"/>
            <a:ext cx="10626436" cy="6247864"/>
          </a:xfrm>
          <a:prstGeom prst="rect">
            <a:avLst/>
          </a:prstGeom>
          <a:noFill/>
        </p:spPr>
        <p:txBody>
          <a:bodyPr wrap="square" rtlCol="0">
            <a:spAutoFit/>
          </a:bodyPr>
          <a:lstStyle/>
          <a:p>
            <a:r>
              <a:rPr lang="en-US" sz="2400" dirty="0"/>
              <a:t>Next, we need to use Newton’s 2</a:t>
            </a:r>
            <a:r>
              <a:rPr lang="en-US" sz="2400" baseline="30000" dirty="0"/>
              <a:t>nd</a:t>
            </a:r>
            <a:r>
              <a:rPr lang="en-US" sz="2400" dirty="0"/>
              <a:t> Law to determine the net force needed to create the 0.5 G downward acceleration.</a:t>
            </a:r>
          </a:p>
          <a:p>
            <a:r>
              <a:rPr lang="en-US" sz="2400" dirty="0"/>
              <a:t>						        F</a:t>
            </a:r>
          </a:p>
          <a:p>
            <a:r>
              <a:rPr lang="en-US" sz="2400" dirty="0"/>
              <a:t>F  =  Ma	Rearrange using Algebra      a  =  -------</a:t>
            </a:r>
          </a:p>
          <a:p>
            <a:r>
              <a:rPr lang="en-US" sz="2400" dirty="0"/>
              <a:t>						       M 	</a:t>
            </a:r>
          </a:p>
          <a:p>
            <a:r>
              <a:rPr lang="en-US" sz="2400" dirty="0"/>
              <a:t>	        </a:t>
            </a:r>
          </a:p>
          <a:p>
            <a:r>
              <a:rPr lang="en-US" sz="2400" dirty="0"/>
              <a:t>Also, downward acceleration  =   ½  *  9.8 m/sec</a:t>
            </a:r>
            <a:r>
              <a:rPr lang="en-US" sz="2400" baseline="30000" dirty="0"/>
              <a:t>2</a:t>
            </a:r>
            <a:r>
              <a:rPr lang="en-US" sz="2400" dirty="0"/>
              <a:t>  =  4.9 m/sec</a:t>
            </a:r>
            <a:r>
              <a:rPr lang="en-US" sz="2400" baseline="30000" dirty="0"/>
              <a:t>2</a:t>
            </a:r>
          </a:p>
          <a:p>
            <a:endParaRPr lang="en-US" sz="2400" baseline="30000" dirty="0"/>
          </a:p>
          <a:p>
            <a:r>
              <a:rPr lang="en-US" sz="2400" dirty="0"/>
              <a:t>Where “F” is the net external force acting on the load.</a:t>
            </a:r>
          </a:p>
          <a:p>
            <a:endParaRPr lang="en-US" sz="2400" dirty="0"/>
          </a:p>
          <a:p>
            <a:r>
              <a:rPr lang="en-US" sz="2400" dirty="0"/>
              <a:t>                             Force</a:t>
            </a:r>
            <a:r>
              <a:rPr lang="en-US" sz="2400" baseline="-25000" dirty="0"/>
              <a:t>Downward</a:t>
            </a:r>
            <a:r>
              <a:rPr lang="en-US" sz="2400" dirty="0"/>
              <a:t>  -  Force</a:t>
            </a:r>
            <a:r>
              <a:rPr lang="en-US" sz="2400" baseline="-25000" dirty="0"/>
              <a:t>Upward</a:t>
            </a:r>
            <a:r>
              <a:rPr lang="en-US" sz="2400" dirty="0"/>
              <a:t>             19,600 N  -  Force</a:t>
            </a:r>
            <a:r>
              <a:rPr lang="en-US" sz="2400" baseline="-25000" dirty="0"/>
              <a:t>Upward</a:t>
            </a:r>
            <a:r>
              <a:rPr lang="en-US" sz="2400" dirty="0"/>
              <a:t>  	                                </a:t>
            </a:r>
          </a:p>
          <a:p>
            <a:r>
              <a:rPr lang="en-US" sz="2400" dirty="0"/>
              <a:t>4.9 m/sec</a:t>
            </a:r>
            <a:r>
              <a:rPr lang="en-US" sz="2400" baseline="30000" dirty="0"/>
              <a:t>2</a:t>
            </a:r>
            <a:r>
              <a:rPr lang="en-US" sz="2400" dirty="0"/>
              <a:t>  =     ------------------------------------      =    ------------------------------</a:t>
            </a:r>
          </a:p>
          <a:p>
            <a:r>
              <a:rPr lang="en-US" sz="2400" dirty="0"/>
              <a:t>			  2,000 kg			        2,000 kg</a:t>
            </a:r>
          </a:p>
          <a:p>
            <a:endParaRPr lang="en-US" sz="2400" dirty="0"/>
          </a:p>
          <a:p>
            <a:r>
              <a:rPr lang="en-US" sz="2400" dirty="0"/>
              <a:t>(19,600 N  -  Force</a:t>
            </a:r>
            <a:r>
              <a:rPr lang="en-US" sz="2400" baseline="-25000" dirty="0"/>
              <a:t>Upward</a:t>
            </a:r>
            <a:r>
              <a:rPr lang="en-US" sz="2400" dirty="0"/>
              <a:t>)    =   4.9 m/sec</a:t>
            </a:r>
            <a:r>
              <a:rPr lang="en-US" sz="2400" baseline="30000" dirty="0"/>
              <a:t>2</a:t>
            </a:r>
            <a:r>
              <a:rPr lang="en-US" sz="2400" dirty="0"/>
              <a:t>  *  2,000 kg</a:t>
            </a:r>
          </a:p>
          <a:p>
            <a:endParaRPr lang="en-US" sz="2400" dirty="0"/>
          </a:p>
          <a:p>
            <a:r>
              <a:rPr lang="en-US" sz="2400" dirty="0"/>
              <a:t>(19,600 N  - Force</a:t>
            </a:r>
            <a:r>
              <a:rPr lang="en-US" sz="2400" baseline="-25000" dirty="0"/>
              <a:t>Upward</a:t>
            </a:r>
            <a:r>
              <a:rPr lang="en-US" sz="2400" dirty="0"/>
              <a:t>)    =   9,800 N</a:t>
            </a:r>
          </a:p>
        </p:txBody>
      </p:sp>
      <p:sp>
        <p:nvSpPr>
          <p:cNvPr id="6" name="Slide Number Placeholder 5">
            <a:extLst>
              <a:ext uri="{FF2B5EF4-FFF2-40B4-BE49-F238E27FC236}">
                <a16:creationId xmlns:a16="http://schemas.microsoft.com/office/drawing/2014/main" id="{D51E8A67-7A00-41B0-8D54-0BB9BF11E6B0}"/>
              </a:ext>
            </a:extLst>
          </p:cNvPr>
          <p:cNvSpPr>
            <a:spLocks noGrp="1"/>
          </p:cNvSpPr>
          <p:nvPr>
            <p:ph type="sldNum" sz="quarter" idx="12"/>
          </p:nvPr>
        </p:nvSpPr>
        <p:spPr/>
        <p:txBody>
          <a:bodyPr/>
          <a:lstStyle/>
          <a:p>
            <a:fld id="{C7F0E492-46C6-4621-BE6E-F24C62B2727C}" type="slidenum">
              <a:rPr lang="en-US" smtClean="0"/>
              <a:t>5</a:t>
            </a:fld>
            <a:endParaRPr lang="en-US"/>
          </a:p>
        </p:txBody>
      </p:sp>
    </p:spTree>
    <p:extLst>
      <p:ext uri="{BB962C8B-B14F-4D97-AF65-F5344CB8AC3E}">
        <p14:creationId xmlns:p14="http://schemas.microsoft.com/office/powerpoint/2010/main" val="190588637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166D96F9-2B3D-42B6-A5BF-C68D2D390130}"/>
              </a:ext>
            </a:extLst>
          </p:cNvPr>
          <p:cNvSpPr txBox="1"/>
          <p:nvPr/>
        </p:nvSpPr>
        <p:spPr>
          <a:xfrm>
            <a:off x="1025237" y="811184"/>
            <a:ext cx="4848762" cy="2308324"/>
          </a:xfrm>
          <a:prstGeom prst="rect">
            <a:avLst/>
          </a:prstGeom>
          <a:noFill/>
        </p:spPr>
        <p:txBody>
          <a:bodyPr wrap="square" rtlCol="0">
            <a:spAutoFit/>
          </a:bodyPr>
          <a:lstStyle/>
          <a:p>
            <a:r>
              <a:rPr lang="en-US" sz="2400" dirty="0"/>
              <a:t>(19,600 N  - Force</a:t>
            </a:r>
            <a:r>
              <a:rPr lang="en-US" sz="2400" baseline="-25000" dirty="0"/>
              <a:t>Upward</a:t>
            </a:r>
            <a:r>
              <a:rPr lang="en-US" sz="2400" dirty="0"/>
              <a:t>)    =   9,800 N</a:t>
            </a:r>
          </a:p>
          <a:p>
            <a:endParaRPr lang="en-US" sz="2400" dirty="0"/>
          </a:p>
          <a:p>
            <a:r>
              <a:rPr lang="en-US" sz="2400" dirty="0"/>
              <a:t>19,600 N  -  9,800 N  =  Force</a:t>
            </a:r>
            <a:r>
              <a:rPr lang="en-US" sz="2400" baseline="-25000" dirty="0"/>
              <a:t>Upward</a:t>
            </a:r>
            <a:endParaRPr lang="en-US" sz="2400" dirty="0"/>
          </a:p>
          <a:p>
            <a:endParaRPr lang="en-US" sz="2400" dirty="0"/>
          </a:p>
          <a:p>
            <a:r>
              <a:rPr lang="en-US" sz="2400" b="1" dirty="0"/>
              <a:t>Force</a:t>
            </a:r>
            <a:r>
              <a:rPr lang="en-US" sz="2400" b="1" baseline="-25000" dirty="0"/>
              <a:t>Upward</a:t>
            </a:r>
            <a:r>
              <a:rPr lang="en-US" sz="2400" b="1" dirty="0"/>
              <a:t>   =   9,800 N</a:t>
            </a:r>
          </a:p>
          <a:p>
            <a:endParaRPr lang="en-US" sz="2400" dirty="0"/>
          </a:p>
        </p:txBody>
      </p:sp>
      <p:grpSp>
        <p:nvGrpSpPr>
          <p:cNvPr id="3" name="Group 2">
            <a:extLst>
              <a:ext uri="{FF2B5EF4-FFF2-40B4-BE49-F238E27FC236}">
                <a16:creationId xmlns:a16="http://schemas.microsoft.com/office/drawing/2014/main" id="{B3869635-C8D8-4DB3-A359-595D5F341E0A}"/>
              </a:ext>
            </a:extLst>
          </p:cNvPr>
          <p:cNvGrpSpPr/>
          <p:nvPr/>
        </p:nvGrpSpPr>
        <p:grpSpPr>
          <a:xfrm>
            <a:off x="6619174" y="694114"/>
            <a:ext cx="4547589" cy="2294975"/>
            <a:chOff x="4291608" y="3586539"/>
            <a:chExt cx="4547589" cy="2294975"/>
          </a:xfrm>
        </p:grpSpPr>
        <p:sp>
          <p:nvSpPr>
            <p:cNvPr id="4" name="Rectangle: Rounded Corners 3">
              <a:extLst>
                <a:ext uri="{FF2B5EF4-FFF2-40B4-BE49-F238E27FC236}">
                  <a16:creationId xmlns:a16="http://schemas.microsoft.com/office/drawing/2014/main" id="{39810270-4DCD-4B7B-9A10-D5BBA7D7F8E8}"/>
                </a:ext>
              </a:extLst>
            </p:cNvPr>
            <p:cNvSpPr/>
            <p:nvPr/>
          </p:nvSpPr>
          <p:spPr>
            <a:xfrm>
              <a:off x="4571997" y="4484914"/>
              <a:ext cx="2467428" cy="65677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Arrow Connector 4">
              <a:extLst>
                <a:ext uri="{FF2B5EF4-FFF2-40B4-BE49-F238E27FC236}">
                  <a16:creationId xmlns:a16="http://schemas.microsoft.com/office/drawing/2014/main" id="{DC418BB8-7BC0-44EA-BEE5-42C227A3D77F}"/>
                </a:ext>
              </a:extLst>
            </p:cNvPr>
            <p:cNvCxnSpPr>
              <a:cxnSpLocks/>
            </p:cNvCxnSpPr>
            <p:nvPr/>
          </p:nvCxnSpPr>
          <p:spPr>
            <a:xfrm flipH="1" flipV="1">
              <a:off x="5791197" y="3918855"/>
              <a:ext cx="14514" cy="696686"/>
            </a:xfrm>
            <a:prstGeom prst="straightConnector1">
              <a:avLst/>
            </a:prstGeom>
            <a:ln w="1016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 name="Straight Arrow Connector 5">
              <a:extLst>
                <a:ext uri="{FF2B5EF4-FFF2-40B4-BE49-F238E27FC236}">
                  <a16:creationId xmlns:a16="http://schemas.microsoft.com/office/drawing/2014/main" id="{AC6CC849-72E5-4F07-9B99-C218962E6D78}"/>
                </a:ext>
              </a:extLst>
            </p:cNvPr>
            <p:cNvCxnSpPr>
              <a:cxnSpLocks/>
            </p:cNvCxnSpPr>
            <p:nvPr/>
          </p:nvCxnSpPr>
          <p:spPr>
            <a:xfrm flipH="1">
              <a:off x="5783943" y="5000162"/>
              <a:ext cx="14514" cy="696686"/>
            </a:xfrm>
            <a:prstGeom prst="straightConnector1">
              <a:avLst/>
            </a:prstGeom>
            <a:ln w="1016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53C7FEAC-42F6-49A0-BD90-27BC40357BEC}"/>
                </a:ext>
              </a:extLst>
            </p:cNvPr>
            <p:cNvSpPr txBox="1"/>
            <p:nvPr/>
          </p:nvSpPr>
          <p:spPr>
            <a:xfrm>
              <a:off x="6183083" y="3586539"/>
              <a:ext cx="2656114" cy="646331"/>
            </a:xfrm>
            <a:prstGeom prst="rect">
              <a:avLst/>
            </a:prstGeom>
            <a:noFill/>
          </p:spPr>
          <p:txBody>
            <a:bodyPr wrap="square" rtlCol="0">
              <a:spAutoFit/>
            </a:bodyPr>
            <a:lstStyle/>
            <a:p>
              <a:r>
                <a:rPr lang="en-US" dirty="0"/>
                <a:t>Cable Tension (force being applied by the crane)</a:t>
              </a:r>
            </a:p>
          </p:txBody>
        </p:sp>
        <p:sp>
          <p:nvSpPr>
            <p:cNvPr id="8" name="TextBox 7">
              <a:extLst>
                <a:ext uri="{FF2B5EF4-FFF2-40B4-BE49-F238E27FC236}">
                  <a16:creationId xmlns:a16="http://schemas.microsoft.com/office/drawing/2014/main" id="{95B7C807-FB2A-4670-81FE-B454D0D19A16}"/>
                </a:ext>
              </a:extLst>
            </p:cNvPr>
            <p:cNvSpPr txBox="1"/>
            <p:nvPr/>
          </p:nvSpPr>
          <p:spPr>
            <a:xfrm>
              <a:off x="6175827" y="5495169"/>
              <a:ext cx="2656114" cy="369332"/>
            </a:xfrm>
            <a:prstGeom prst="rect">
              <a:avLst/>
            </a:prstGeom>
            <a:noFill/>
          </p:spPr>
          <p:txBody>
            <a:bodyPr wrap="square" rtlCol="0">
              <a:spAutoFit/>
            </a:bodyPr>
            <a:lstStyle/>
            <a:p>
              <a:r>
                <a:rPr lang="en-US" dirty="0"/>
                <a:t>Weight of the load</a:t>
              </a:r>
            </a:p>
          </p:txBody>
        </p:sp>
        <p:sp>
          <p:nvSpPr>
            <p:cNvPr id="9" name="TextBox 8">
              <a:extLst>
                <a:ext uri="{FF2B5EF4-FFF2-40B4-BE49-F238E27FC236}">
                  <a16:creationId xmlns:a16="http://schemas.microsoft.com/office/drawing/2014/main" id="{B69F8CA6-059C-423A-9C5B-8A3D17FA7BC3}"/>
                </a:ext>
              </a:extLst>
            </p:cNvPr>
            <p:cNvSpPr txBox="1"/>
            <p:nvPr/>
          </p:nvSpPr>
          <p:spPr>
            <a:xfrm>
              <a:off x="4291610" y="5512182"/>
              <a:ext cx="1303648" cy="369332"/>
            </a:xfrm>
            <a:prstGeom prst="rect">
              <a:avLst/>
            </a:prstGeom>
            <a:noFill/>
          </p:spPr>
          <p:txBody>
            <a:bodyPr wrap="square" rtlCol="0">
              <a:spAutoFit/>
            </a:bodyPr>
            <a:lstStyle/>
            <a:p>
              <a:r>
                <a:rPr lang="en-US" b="1" dirty="0"/>
                <a:t>19,600 N</a:t>
              </a:r>
            </a:p>
          </p:txBody>
        </p:sp>
        <p:sp>
          <p:nvSpPr>
            <p:cNvPr id="11" name="TextBox 10">
              <a:extLst>
                <a:ext uri="{FF2B5EF4-FFF2-40B4-BE49-F238E27FC236}">
                  <a16:creationId xmlns:a16="http://schemas.microsoft.com/office/drawing/2014/main" id="{7897DDB2-3B79-4C52-BF81-971AC17FFC97}"/>
                </a:ext>
              </a:extLst>
            </p:cNvPr>
            <p:cNvSpPr txBox="1"/>
            <p:nvPr/>
          </p:nvSpPr>
          <p:spPr>
            <a:xfrm>
              <a:off x="4291608" y="3725038"/>
              <a:ext cx="1303648" cy="369332"/>
            </a:xfrm>
            <a:prstGeom prst="rect">
              <a:avLst/>
            </a:prstGeom>
            <a:noFill/>
          </p:spPr>
          <p:txBody>
            <a:bodyPr wrap="square" rtlCol="0">
              <a:spAutoFit/>
            </a:bodyPr>
            <a:lstStyle/>
            <a:p>
              <a:r>
                <a:rPr lang="en-US" b="1" dirty="0"/>
                <a:t>9,800 N</a:t>
              </a:r>
            </a:p>
          </p:txBody>
        </p:sp>
      </p:grpSp>
      <p:sp>
        <p:nvSpPr>
          <p:cNvPr id="2" name="TextBox 1">
            <a:extLst>
              <a:ext uri="{FF2B5EF4-FFF2-40B4-BE49-F238E27FC236}">
                <a16:creationId xmlns:a16="http://schemas.microsoft.com/office/drawing/2014/main" id="{1BB8B558-87EA-4CFC-B45F-0834FEF6979D}"/>
              </a:ext>
            </a:extLst>
          </p:cNvPr>
          <p:cNvSpPr txBox="1"/>
          <p:nvPr/>
        </p:nvSpPr>
        <p:spPr>
          <a:xfrm>
            <a:off x="1025237" y="3699164"/>
            <a:ext cx="9975272" cy="1938992"/>
          </a:xfrm>
          <a:prstGeom prst="rect">
            <a:avLst/>
          </a:prstGeom>
          <a:noFill/>
        </p:spPr>
        <p:txBody>
          <a:bodyPr wrap="square" rtlCol="0">
            <a:spAutoFit/>
          </a:bodyPr>
          <a:lstStyle/>
          <a:p>
            <a:r>
              <a:rPr lang="en-US" sz="2400" dirty="0"/>
              <a:t>This makes sense if we look at the extremes.  If the crane cable is cut, the cable tension is zero and the load will freefall at 1 G.  If the load is lowered slowly (essentially no acceleration), the cable tension will be equal to the weight of the load.  If the crane operator unspools the cable at the right speed, the tension meter on the spool will indicate a reduced tension.   </a:t>
            </a:r>
          </a:p>
        </p:txBody>
      </p:sp>
      <p:sp>
        <p:nvSpPr>
          <p:cNvPr id="12" name="Slide Number Placeholder 11">
            <a:extLst>
              <a:ext uri="{FF2B5EF4-FFF2-40B4-BE49-F238E27FC236}">
                <a16:creationId xmlns:a16="http://schemas.microsoft.com/office/drawing/2014/main" id="{250D3528-FAE5-45F3-97F7-38DB6CCE78EF}"/>
              </a:ext>
            </a:extLst>
          </p:cNvPr>
          <p:cNvSpPr>
            <a:spLocks noGrp="1"/>
          </p:cNvSpPr>
          <p:nvPr>
            <p:ph type="sldNum" sz="quarter" idx="12"/>
          </p:nvPr>
        </p:nvSpPr>
        <p:spPr/>
        <p:txBody>
          <a:bodyPr/>
          <a:lstStyle/>
          <a:p>
            <a:fld id="{C7F0E492-46C6-4621-BE6E-F24C62B2727C}" type="slidenum">
              <a:rPr lang="en-US" smtClean="0"/>
              <a:t>6</a:t>
            </a:fld>
            <a:endParaRPr lang="en-US"/>
          </a:p>
        </p:txBody>
      </p:sp>
    </p:spTree>
    <p:extLst>
      <p:ext uri="{BB962C8B-B14F-4D97-AF65-F5344CB8AC3E}">
        <p14:creationId xmlns:p14="http://schemas.microsoft.com/office/powerpoint/2010/main" val="112205110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1B867B2-DE75-476C-A0DA-F1FA8D9E0B11}"/>
              </a:ext>
            </a:extLst>
          </p:cNvPr>
          <p:cNvSpPr txBox="1"/>
          <p:nvPr/>
        </p:nvSpPr>
        <p:spPr>
          <a:xfrm>
            <a:off x="983673" y="797510"/>
            <a:ext cx="10654146" cy="4893647"/>
          </a:xfrm>
          <a:prstGeom prst="rect">
            <a:avLst/>
          </a:prstGeom>
          <a:noFill/>
        </p:spPr>
        <p:txBody>
          <a:bodyPr wrap="square" rtlCol="0">
            <a:spAutoFit/>
          </a:bodyPr>
          <a:lstStyle/>
          <a:p>
            <a:r>
              <a:rPr lang="en-US" sz="2400" dirty="0"/>
              <a:t>So finally…</a:t>
            </a:r>
          </a:p>
          <a:p>
            <a:endParaRPr lang="en-US" sz="2400" dirty="0"/>
          </a:p>
          <a:p>
            <a:r>
              <a:rPr lang="en-US" sz="2400" dirty="0"/>
              <a:t>The work done by the crane is:</a:t>
            </a:r>
          </a:p>
          <a:p>
            <a:endParaRPr lang="en-US" sz="2400" dirty="0"/>
          </a:p>
          <a:p>
            <a:r>
              <a:rPr lang="en-US" sz="2400" dirty="0"/>
              <a:t>Work  =  Force  *  Displacement</a:t>
            </a:r>
          </a:p>
          <a:p>
            <a:r>
              <a:rPr lang="en-US" sz="2400" dirty="0"/>
              <a:t>	=  9,800 N   *   4.0 m</a:t>
            </a:r>
          </a:p>
          <a:p>
            <a:r>
              <a:rPr lang="en-US" sz="2400" dirty="0"/>
              <a:t>	=  </a:t>
            </a:r>
            <a:r>
              <a:rPr lang="en-US" sz="2400" b="1" dirty="0"/>
              <a:t>39,200 N*m</a:t>
            </a:r>
            <a:r>
              <a:rPr lang="en-US" sz="2400" dirty="0"/>
              <a:t>   </a:t>
            </a:r>
          </a:p>
          <a:p>
            <a:endParaRPr lang="en-US" sz="2400" dirty="0"/>
          </a:p>
          <a:p>
            <a:endParaRPr lang="en-US" sz="2400" dirty="0"/>
          </a:p>
          <a:p>
            <a:endParaRPr lang="en-US" sz="2400" dirty="0"/>
          </a:p>
          <a:p>
            <a:endParaRPr lang="en-US" sz="2400" dirty="0"/>
          </a:p>
          <a:p>
            <a:r>
              <a:rPr lang="en-US" sz="2400" dirty="0"/>
              <a:t>The </a:t>
            </a:r>
            <a:r>
              <a:rPr lang="en-US" sz="2400" u="sng" dirty="0"/>
              <a:t>net</a:t>
            </a:r>
            <a:r>
              <a:rPr lang="en-US" sz="2400" dirty="0"/>
              <a:t> </a:t>
            </a:r>
            <a:r>
              <a:rPr lang="en-US" sz="2400" u="sng" dirty="0"/>
              <a:t>work</a:t>
            </a:r>
            <a:r>
              <a:rPr lang="en-US" sz="2400" dirty="0"/>
              <a:t> (crane and gravity) done on the load is also 39,200 N*m, but it is positive since the net downward force is acting in the direction of the motion.</a:t>
            </a:r>
          </a:p>
        </p:txBody>
      </p:sp>
      <p:sp>
        <p:nvSpPr>
          <p:cNvPr id="4" name="TextBox 3">
            <a:extLst>
              <a:ext uri="{FF2B5EF4-FFF2-40B4-BE49-F238E27FC236}">
                <a16:creationId xmlns:a16="http://schemas.microsoft.com/office/drawing/2014/main" id="{1531F8D0-70E6-4196-B225-A3ABD2FE530E}"/>
              </a:ext>
            </a:extLst>
          </p:cNvPr>
          <p:cNvSpPr txBox="1"/>
          <p:nvPr/>
        </p:nvSpPr>
        <p:spPr>
          <a:xfrm>
            <a:off x="6310746" y="2308040"/>
            <a:ext cx="4668981" cy="1569660"/>
          </a:xfrm>
          <a:prstGeom prst="rect">
            <a:avLst/>
          </a:prstGeom>
          <a:noFill/>
        </p:spPr>
        <p:txBody>
          <a:bodyPr wrap="square" rtlCol="0">
            <a:spAutoFit/>
          </a:bodyPr>
          <a:lstStyle/>
          <a:p>
            <a:r>
              <a:rPr lang="en-US" sz="2400" dirty="0"/>
              <a:t>Since the upward force being applied by the crane is in a direction opposite the movement of the load, the work is considered </a:t>
            </a:r>
            <a:r>
              <a:rPr lang="en-US" sz="2400" b="1" dirty="0"/>
              <a:t>negative</a:t>
            </a:r>
            <a:r>
              <a:rPr lang="en-US" sz="2400" dirty="0"/>
              <a:t>.</a:t>
            </a:r>
          </a:p>
        </p:txBody>
      </p:sp>
      <p:sp>
        <p:nvSpPr>
          <p:cNvPr id="5" name="Slide Number Placeholder 4">
            <a:extLst>
              <a:ext uri="{FF2B5EF4-FFF2-40B4-BE49-F238E27FC236}">
                <a16:creationId xmlns:a16="http://schemas.microsoft.com/office/drawing/2014/main" id="{7DA8B17B-B218-4755-8227-AF26A67B8C94}"/>
              </a:ext>
            </a:extLst>
          </p:cNvPr>
          <p:cNvSpPr>
            <a:spLocks noGrp="1"/>
          </p:cNvSpPr>
          <p:nvPr>
            <p:ph type="sldNum" sz="quarter" idx="12"/>
          </p:nvPr>
        </p:nvSpPr>
        <p:spPr/>
        <p:txBody>
          <a:bodyPr/>
          <a:lstStyle/>
          <a:p>
            <a:fld id="{C7F0E492-46C6-4621-BE6E-F24C62B2727C}" type="slidenum">
              <a:rPr lang="en-US" smtClean="0"/>
              <a:t>7</a:t>
            </a:fld>
            <a:endParaRPr lang="en-US"/>
          </a:p>
        </p:txBody>
      </p:sp>
    </p:spTree>
    <p:extLst>
      <p:ext uri="{BB962C8B-B14F-4D97-AF65-F5344CB8AC3E}">
        <p14:creationId xmlns:p14="http://schemas.microsoft.com/office/powerpoint/2010/main" val="157325107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23C31B0F-423D-4A01-9272-ACEDB36F1888}"/>
              </a:ext>
            </a:extLst>
          </p:cNvPr>
          <p:cNvSpPr txBox="1"/>
          <p:nvPr/>
        </p:nvSpPr>
        <p:spPr>
          <a:xfrm>
            <a:off x="1083462" y="292426"/>
            <a:ext cx="9764648" cy="830997"/>
          </a:xfrm>
          <a:prstGeom prst="rect">
            <a:avLst/>
          </a:prstGeom>
          <a:noFill/>
        </p:spPr>
        <p:txBody>
          <a:bodyPr wrap="square" rtlCol="0">
            <a:spAutoFit/>
          </a:bodyPr>
          <a:lstStyle/>
          <a:p>
            <a:r>
              <a:rPr lang="en-US" sz="2400" dirty="0">
                <a:solidFill>
                  <a:srgbClr val="0070C0"/>
                </a:solidFill>
              </a:rPr>
              <a:t>What is the net work done on a 5.0 N bowling ball that is subjected to a 8.0 N upward force and moved upward a distance of 2.5 m? </a:t>
            </a:r>
          </a:p>
        </p:txBody>
      </p:sp>
      <p:sp>
        <p:nvSpPr>
          <p:cNvPr id="3" name="TextBox 2">
            <a:extLst>
              <a:ext uri="{FF2B5EF4-FFF2-40B4-BE49-F238E27FC236}">
                <a16:creationId xmlns:a16="http://schemas.microsoft.com/office/drawing/2014/main" id="{ADC9FD9C-66C4-4E98-98FA-8C1EDFB908F5}"/>
              </a:ext>
            </a:extLst>
          </p:cNvPr>
          <p:cNvSpPr txBox="1"/>
          <p:nvPr/>
        </p:nvSpPr>
        <p:spPr>
          <a:xfrm>
            <a:off x="1083462" y="1454722"/>
            <a:ext cx="9944756" cy="830997"/>
          </a:xfrm>
          <a:prstGeom prst="rect">
            <a:avLst/>
          </a:prstGeom>
          <a:noFill/>
        </p:spPr>
        <p:txBody>
          <a:bodyPr wrap="square" rtlCol="0">
            <a:spAutoFit/>
          </a:bodyPr>
          <a:lstStyle/>
          <a:p>
            <a:r>
              <a:rPr lang="en-US" sz="2400" dirty="0"/>
              <a:t>Since the upward force is greater than the weight of the bowling ball it will move upwards.</a:t>
            </a:r>
          </a:p>
        </p:txBody>
      </p:sp>
      <p:sp>
        <p:nvSpPr>
          <p:cNvPr id="6" name="Slide Number Placeholder 5">
            <a:extLst>
              <a:ext uri="{FF2B5EF4-FFF2-40B4-BE49-F238E27FC236}">
                <a16:creationId xmlns:a16="http://schemas.microsoft.com/office/drawing/2014/main" id="{2D831B5E-5042-4F22-BD82-5C380435A4AB}"/>
              </a:ext>
            </a:extLst>
          </p:cNvPr>
          <p:cNvSpPr>
            <a:spLocks noGrp="1"/>
          </p:cNvSpPr>
          <p:nvPr>
            <p:ph type="sldNum" sz="quarter" idx="12"/>
          </p:nvPr>
        </p:nvSpPr>
        <p:spPr/>
        <p:txBody>
          <a:bodyPr/>
          <a:lstStyle/>
          <a:p>
            <a:fld id="{C7F0E492-46C6-4621-BE6E-F24C62B2727C}" type="slidenum">
              <a:rPr lang="en-US" smtClean="0"/>
              <a:t>8</a:t>
            </a:fld>
            <a:endParaRPr lang="en-US"/>
          </a:p>
        </p:txBody>
      </p:sp>
      <p:grpSp>
        <p:nvGrpSpPr>
          <p:cNvPr id="8" name="Group 7">
            <a:extLst>
              <a:ext uri="{FF2B5EF4-FFF2-40B4-BE49-F238E27FC236}">
                <a16:creationId xmlns:a16="http://schemas.microsoft.com/office/drawing/2014/main" id="{8B5D648C-D506-4308-8E30-1F82798E0A55}"/>
              </a:ext>
            </a:extLst>
          </p:cNvPr>
          <p:cNvGrpSpPr/>
          <p:nvPr/>
        </p:nvGrpSpPr>
        <p:grpSpPr>
          <a:xfrm>
            <a:off x="1083462" y="2566491"/>
            <a:ext cx="10097162" cy="3785652"/>
            <a:chOff x="1083462" y="2566491"/>
            <a:chExt cx="10097162" cy="3785652"/>
          </a:xfrm>
        </p:grpSpPr>
        <p:sp>
          <p:nvSpPr>
            <p:cNvPr id="4" name="TextBox 3">
              <a:extLst>
                <a:ext uri="{FF2B5EF4-FFF2-40B4-BE49-F238E27FC236}">
                  <a16:creationId xmlns:a16="http://schemas.microsoft.com/office/drawing/2014/main" id="{E7D6915D-0BFE-4E7D-A6CD-EE76D40D0562}"/>
                </a:ext>
              </a:extLst>
            </p:cNvPr>
            <p:cNvSpPr txBox="1"/>
            <p:nvPr/>
          </p:nvSpPr>
          <p:spPr>
            <a:xfrm>
              <a:off x="7148951" y="3878055"/>
              <a:ext cx="4031673" cy="646331"/>
            </a:xfrm>
            <a:prstGeom prst="rect">
              <a:avLst/>
            </a:prstGeom>
            <a:noFill/>
          </p:spPr>
          <p:txBody>
            <a:bodyPr wrap="square" rtlCol="0">
              <a:spAutoFit/>
            </a:bodyPr>
            <a:lstStyle/>
            <a:p>
              <a:r>
                <a:rPr lang="en-US" dirty="0"/>
                <a:t>Gravity is working against the motion, so this is </a:t>
              </a:r>
              <a:r>
                <a:rPr lang="en-US" b="1" dirty="0"/>
                <a:t>negative</a:t>
              </a:r>
              <a:r>
                <a:rPr lang="en-US" dirty="0"/>
                <a:t> work.</a:t>
              </a:r>
            </a:p>
          </p:txBody>
        </p:sp>
        <p:sp>
          <p:nvSpPr>
            <p:cNvPr id="5" name="TextBox 4">
              <a:extLst>
                <a:ext uri="{FF2B5EF4-FFF2-40B4-BE49-F238E27FC236}">
                  <a16:creationId xmlns:a16="http://schemas.microsoft.com/office/drawing/2014/main" id="{3ACB02C3-5320-4835-9521-93AC700EB909}"/>
                </a:ext>
              </a:extLst>
            </p:cNvPr>
            <p:cNvSpPr txBox="1"/>
            <p:nvPr/>
          </p:nvSpPr>
          <p:spPr>
            <a:xfrm>
              <a:off x="7148950" y="5207483"/>
              <a:ext cx="4031673" cy="923330"/>
            </a:xfrm>
            <a:prstGeom prst="rect">
              <a:avLst/>
            </a:prstGeom>
            <a:noFill/>
          </p:spPr>
          <p:txBody>
            <a:bodyPr wrap="square" rtlCol="0">
              <a:spAutoFit/>
            </a:bodyPr>
            <a:lstStyle/>
            <a:p>
              <a:r>
                <a:rPr lang="en-US" dirty="0"/>
                <a:t>The bowling ball is moving upwards in and the force is pulling upwards, so this work is </a:t>
              </a:r>
              <a:r>
                <a:rPr lang="en-US" b="1" dirty="0"/>
                <a:t>positive</a:t>
              </a:r>
              <a:r>
                <a:rPr lang="en-US" dirty="0"/>
                <a:t>.</a:t>
              </a:r>
            </a:p>
          </p:txBody>
        </p:sp>
        <p:sp>
          <p:nvSpPr>
            <p:cNvPr id="7" name="TextBox 6">
              <a:extLst>
                <a:ext uri="{FF2B5EF4-FFF2-40B4-BE49-F238E27FC236}">
                  <a16:creationId xmlns:a16="http://schemas.microsoft.com/office/drawing/2014/main" id="{D1FD69E4-80FF-4E62-8142-4B40E0DD2A5C}"/>
                </a:ext>
              </a:extLst>
            </p:cNvPr>
            <p:cNvSpPr txBox="1"/>
            <p:nvPr/>
          </p:nvSpPr>
          <p:spPr>
            <a:xfrm>
              <a:off x="1083462" y="2566491"/>
              <a:ext cx="8212938" cy="3785652"/>
            </a:xfrm>
            <a:prstGeom prst="rect">
              <a:avLst/>
            </a:prstGeom>
            <a:noFill/>
          </p:spPr>
          <p:txBody>
            <a:bodyPr wrap="square" rtlCol="0">
              <a:spAutoFit/>
            </a:bodyPr>
            <a:lstStyle/>
            <a:p>
              <a:r>
                <a:rPr lang="en-US" sz="2400" dirty="0"/>
                <a:t>The force being exerted by gravity is the weight of the bowling ball.  The gravitational work is:</a:t>
              </a:r>
            </a:p>
            <a:p>
              <a:endParaRPr lang="en-US" sz="2400" dirty="0"/>
            </a:p>
            <a:p>
              <a:r>
                <a:rPr lang="en-US" sz="2400" dirty="0"/>
                <a:t>Work</a:t>
              </a:r>
              <a:r>
                <a:rPr lang="en-US" sz="2400" baseline="-25000" dirty="0"/>
                <a:t>Gravity</a:t>
              </a:r>
              <a:r>
                <a:rPr lang="en-US" sz="2400" dirty="0"/>
                <a:t>  =   Weight  *  Distance</a:t>
              </a:r>
            </a:p>
            <a:p>
              <a:r>
                <a:rPr lang="en-US" sz="2400" dirty="0"/>
                <a:t>	       =   5.0 N   *   2.5 m</a:t>
              </a:r>
            </a:p>
            <a:p>
              <a:r>
                <a:rPr lang="en-US" sz="2400" dirty="0"/>
                <a:t>	       =   12.5 N*m      </a:t>
              </a:r>
              <a:r>
                <a:rPr lang="en-US" dirty="0"/>
                <a:t>(give this a negative sign)</a:t>
              </a:r>
            </a:p>
            <a:p>
              <a:endParaRPr lang="en-US" sz="2400" dirty="0"/>
            </a:p>
            <a:p>
              <a:r>
                <a:rPr lang="en-US" sz="2400" dirty="0"/>
                <a:t>Work</a:t>
              </a:r>
              <a:r>
                <a:rPr lang="en-US" sz="2400" baseline="-25000" dirty="0"/>
                <a:t>Lift</a:t>
              </a:r>
              <a:r>
                <a:rPr lang="en-US" sz="2400" dirty="0"/>
                <a:t>   =   Force</a:t>
              </a:r>
              <a:r>
                <a:rPr lang="en-US" sz="2400" baseline="-25000" dirty="0"/>
                <a:t>Upward</a:t>
              </a:r>
              <a:r>
                <a:rPr lang="en-US" sz="2400" dirty="0"/>
                <a:t>   *   Distance</a:t>
              </a:r>
            </a:p>
            <a:p>
              <a:r>
                <a:rPr lang="en-US" sz="2400" dirty="0"/>
                <a:t>	   =   8.0 N   *   2.5 m</a:t>
              </a:r>
            </a:p>
            <a:p>
              <a:r>
                <a:rPr lang="en-US" sz="2400" dirty="0"/>
                <a:t>	   =   20.0 N*m		</a:t>
              </a:r>
            </a:p>
          </p:txBody>
        </p:sp>
      </p:grpSp>
    </p:spTree>
    <p:extLst>
      <p:ext uri="{BB962C8B-B14F-4D97-AF65-F5344CB8AC3E}">
        <p14:creationId xmlns:p14="http://schemas.microsoft.com/office/powerpoint/2010/main" val="813696200"/>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08D57074-44DE-4FEC-ACA7-DA9EBF78E218}"/>
              </a:ext>
            </a:extLst>
          </p:cNvPr>
          <p:cNvSpPr txBox="1"/>
          <p:nvPr/>
        </p:nvSpPr>
        <p:spPr>
          <a:xfrm>
            <a:off x="1690255" y="789709"/>
            <a:ext cx="8174182" cy="2677656"/>
          </a:xfrm>
          <a:prstGeom prst="rect">
            <a:avLst/>
          </a:prstGeom>
          <a:noFill/>
        </p:spPr>
        <p:txBody>
          <a:bodyPr wrap="square" rtlCol="0">
            <a:spAutoFit/>
          </a:bodyPr>
          <a:lstStyle/>
          <a:p>
            <a:r>
              <a:rPr lang="en-US" sz="2400" dirty="0"/>
              <a:t>The net work is:</a:t>
            </a:r>
          </a:p>
          <a:p>
            <a:endParaRPr lang="en-US" sz="2400" dirty="0"/>
          </a:p>
          <a:p>
            <a:r>
              <a:rPr lang="en-US" sz="2400" dirty="0"/>
              <a:t>Net Work   =   Work</a:t>
            </a:r>
            <a:r>
              <a:rPr lang="en-US" sz="2400" baseline="-25000" dirty="0"/>
              <a:t>Lift</a:t>
            </a:r>
            <a:r>
              <a:rPr lang="en-US" sz="2400" dirty="0"/>
              <a:t>  +   Work</a:t>
            </a:r>
            <a:r>
              <a:rPr lang="en-US" sz="2400" baseline="-25000" dirty="0"/>
              <a:t>Gravity</a:t>
            </a:r>
            <a:r>
              <a:rPr lang="en-US" sz="2400" dirty="0"/>
              <a:t>       </a:t>
            </a:r>
          </a:p>
          <a:p>
            <a:endParaRPr lang="en-US" sz="2400" dirty="0"/>
          </a:p>
          <a:p>
            <a:r>
              <a:rPr lang="en-US" sz="2400" dirty="0"/>
              <a:t>	       =   20 N*m  +  (- 12.5 N*m)</a:t>
            </a:r>
          </a:p>
          <a:p>
            <a:endParaRPr lang="en-US" sz="2400" dirty="0"/>
          </a:p>
          <a:p>
            <a:r>
              <a:rPr lang="en-US" sz="2400" dirty="0"/>
              <a:t>	       =   </a:t>
            </a:r>
            <a:r>
              <a:rPr lang="en-US" sz="2400" b="1" dirty="0"/>
              <a:t>7.5 N*m</a:t>
            </a:r>
            <a:endParaRPr lang="en-US" b="1" dirty="0"/>
          </a:p>
        </p:txBody>
      </p:sp>
      <p:sp>
        <p:nvSpPr>
          <p:cNvPr id="3" name="Slide Number Placeholder 2">
            <a:extLst>
              <a:ext uri="{FF2B5EF4-FFF2-40B4-BE49-F238E27FC236}">
                <a16:creationId xmlns:a16="http://schemas.microsoft.com/office/drawing/2014/main" id="{BEDE2815-EE97-46D9-96AC-21E4AC0C3C78}"/>
              </a:ext>
            </a:extLst>
          </p:cNvPr>
          <p:cNvSpPr>
            <a:spLocks noGrp="1"/>
          </p:cNvSpPr>
          <p:nvPr>
            <p:ph type="sldNum" sz="quarter" idx="12"/>
          </p:nvPr>
        </p:nvSpPr>
        <p:spPr/>
        <p:txBody>
          <a:bodyPr/>
          <a:lstStyle/>
          <a:p>
            <a:fld id="{C7F0E492-46C6-4621-BE6E-F24C62B2727C}" type="slidenum">
              <a:rPr lang="en-US" smtClean="0"/>
              <a:t>9</a:t>
            </a:fld>
            <a:endParaRPr lang="en-US"/>
          </a:p>
        </p:txBody>
      </p:sp>
    </p:spTree>
    <p:extLst>
      <p:ext uri="{BB962C8B-B14F-4D97-AF65-F5344CB8AC3E}">
        <p14:creationId xmlns:p14="http://schemas.microsoft.com/office/powerpoint/2010/main" val="331157442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TotalTime>
  <Words>425</Words>
  <Application>Microsoft Office PowerPoint</Application>
  <PresentationFormat>Widescreen</PresentationFormat>
  <Paragraphs>88</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Philip Eberspeaker</dc:creator>
  <cp:lastModifiedBy>Philip Eberspeaker</cp:lastModifiedBy>
  <cp:revision>15</cp:revision>
  <dcterms:created xsi:type="dcterms:W3CDTF">2018-03-16T18:38:49Z</dcterms:created>
  <dcterms:modified xsi:type="dcterms:W3CDTF">2018-07-17T17:42:45Z</dcterms:modified>
</cp:coreProperties>
</file>